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1.jpg" ContentType="image/jpeg"/>
  <Override PartName="/ppt/media/image1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8.jpg" ContentType="image/jpeg"/>
  <Override PartName="/ppt/media/image21.jpg" ContentType="image/jpeg"/>
  <Override PartName="/ppt/media/image27.jpg" ContentType="image/jpeg"/>
  <Override PartName="/ppt/media/image28.jpg" ContentType="image/jpeg"/>
  <Override PartName="/ppt/media/image34.jpg" ContentType="image/jpeg"/>
  <Override PartName="/ppt/media/image35.jpg" ContentType="image/jpeg"/>
  <Override PartName="/ppt/media/image36.jpg" ContentType="image/jpeg"/>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47.jpg" ContentType="image/jpeg"/>
  <Override PartName="/ppt/media/image4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64" r:id="rId4"/>
    <p:sldId id="324" r:id="rId5"/>
    <p:sldId id="325" r:id="rId6"/>
    <p:sldId id="369" r:id="rId7"/>
    <p:sldId id="283" r:id="rId8"/>
    <p:sldId id="269" r:id="rId9"/>
    <p:sldId id="271" r:id="rId10"/>
    <p:sldId id="382" r:id="rId11"/>
    <p:sldId id="378" r:id="rId12"/>
    <p:sldId id="380" r:id="rId13"/>
    <p:sldId id="384" r:id="rId14"/>
    <p:sldId id="383" r:id="rId15"/>
    <p:sldId id="281" r:id="rId16"/>
    <p:sldId id="381" r:id="rId17"/>
    <p:sldId id="261" r:id="rId18"/>
    <p:sldId id="332" r:id="rId19"/>
    <p:sldId id="333" r:id="rId20"/>
    <p:sldId id="318" r:id="rId21"/>
    <p:sldId id="319" r:id="rId22"/>
    <p:sldId id="3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da" initials="L" lastIdx="1" clrIdx="0">
    <p:extLst>
      <p:ext uri="{19B8F6BF-5375-455C-9EA6-DF929625EA0E}">
        <p15:presenceInfo xmlns:p15="http://schemas.microsoft.com/office/powerpoint/2012/main" userId="Li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0"/>
    <a:srgbClr val="004883"/>
    <a:srgbClr val="014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5" autoAdjust="0"/>
    <p:restoredTop sz="95529" autoAdjust="0"/>
  </p:normalViewPr>
  <p:slideViewPr>
    <p:cSldViewPr snapToGrid="0">
      <p:cViewPr varScale="1">
        <p:scale>
          <a:sx n="80" d="100"/>
          <a:sy n="80" d="100"/>
        </p:scale>
        <p:origin x="108" y="7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A14BD-B53B-4354-A068-FA995F92816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CO"/>
        </a:p>
      </dgm:t>
    </dgm:pt>
    <dgm:pt modelId="{63F3B2B4-7B1A-4E32-8C5E-EB9F650EEB5D}">
      <dgm:prSet phldrT="[Texto]"/>
      <dgm:spPr>
        <a:solidFill>
          <a:srgbClr val="FFC000"/>
        </a:solidFill>
      </dgm:spPr>
      <dgm:t>
        <a:bodyPr/>
        <a:lstStyle/>
        <a:p>
          <a:r>
            <a:rPr lang="es-CO" b="1" dirty="0"/>
            <a:t>Universidad en el campo</a:t>
          </a:r>
        </a:p>
      </dgm:t>
    </dgm:pt>
    <dgm:pt modelId="{E3F57689-D43F-43B2-A0BA-710B0D0C9406}" type="parTrans" cxnId="{CF544CFC-25A6-4CC6-9DC6-32EC8EF8DB19}">
      <dgm:prSet/>
      <dgm:spPr/>
      <dgm:t>
        <a:bodyPr/>
        <a:lstStyle/>
        <a:p>
          <a:endParaRPr lang="es-CO"/>
        </a:p>
      </dgm:t>
    </dgm:pt>
    <dgm:pt modelId="{1868EF48-94A2-45D8-AFC7-5E37BFC0A0FA}" type="sibTrans" cxnId="{CF544CFC-25A6-4CC6-9DC6-32EC8EF8DB19}">
      <dgm:prSet/>
      <dgm:spPr/>
      <dgm:t>
        <a:bodyPr/>
        <a:lstStyle/>
        <a:p>
          <a:endParaRPr lang="es-CO"/>
        </a:p>
      </dgm:t>
    </dgm:pt>
    <dgm:pt modelId="{D077A2CD-1E8D-43AD-A7BF-159205A8549A}">
      <dgm:prSet phldrT="[Texto]"/>
      <dgm:spPr>
        <a:solidFill>
          <a:srgbClr val="7030A0"/>
        </a:solidFill>
      </dgm:spPr>
      <dgm:t>
        <a:bodyPr/>
        <a:lstStyle/>
        <a:p>
          <a:r>
            <a:rPr lang="es-CO" b="1" dirty="0"/>
            <a:t>Innovación y emprendimiento</a:t>
          </a:r>
        </a:p>
      </dgm:t>
    </dgm:pt>
    <dgm:pt modelId="{C8626433-3610-487F-8DEB-B4DB3022C2D8}" type="parTrans" cxnId="{E49F5148-3A5B-4967-B1A6-2365A7DF603D}">
      <dgm:prSet/>
      <dgm:spPr/>
      <dgm:t>
        <a:bodyPr/>
        <a:lstStyle/>
        <a:p>
          <a:endParaRPr lang="es-CO"/>
        </a:p>
      </dgm:t>
    </dgm:pt>
    <dgm:pt modelId="{2711BB69-8714-4562-BFF7-4A2CEE782D68}" type="sibTrans" cxnId="{E49F5148-3A5B-4967-B1A6-2365A7DF603D}">
      <dgm:prSet/>
      <dgm:spPr/>
      <dgm:t>
        <a:bodyPr/>
        <a:lstStyle/>
        <a:p>
          <a:endParaRPr lang="es-CO"/>
        </a:p>
      </dgm:t>
    </dgm:pt>
    <dgm:pt modelId="{544DA582-8B93-451C-AC5E-868C4D5610D4}">
      <dgm:prSet phldrT="[Texto]"/>
      <dgm:spPr>
        <a:solidFill>
          <a:srgbClr val="FF9999"/>
        </a:solidFill>
      </dgm:spPr>
      <dgm:t>
        <a:bodyPr/>
        <a:lstStyle/>
        <a:p>
          <a:r>
            <a:rPr lang="es-CO" b="1" dirty="0"/>
            <a:t>Acción social</a:t>
          </a:r>
        </a:p>
      </dgm:t>
    </dgm:pt>
    <dgm:pt modelId="{90299F27-EC8D-4A70-BC2D-CE456D0B93DD}" type="parTrans" cxnId="{DDA6D00A-9A5B-4281-ADA9-FBC68B281D19}">
      <dgm:prSet/>
      <dgm:spPr/>
      <dgm:t>
        <a:bodyPr/>
        <a:lstStyle/>
        <a:p>
          <a:endParaRPr lang="es-CO"/>
        </a:p>
      </dgm:t>
    </dgm:pt>
    <dgm:pt modelId="{6D62EA90-42D7-4830-B672-A543C6AFB544}" type="sibTrans" cxnId="{DDA6D00A-9A5B-4281-ADA9-FBC68B281D19}">
      <dgm:prSet/>
      <dgm:spPr/>
      <dgm:t>
        <a:bodyPr/>
        <a:lstStyle/>
        <a:p>
          <a:endParaRPr lang="es-CO"/>
        </a:p>
      </dgm:t>
    </dgm:pt>
    <dgm:pt modelId="{D0A172F6-CB90-48A5-B40A-2C5935F3C96D}">
      <dgm:prSet phldrT="[Texto]"/>
      <dgm:spPr>
        <a:solidFill>
          <a:srgbClr val="FF3399"/>
        </a:solidFill>
      </dgm:spPr>
      <dgm:t>
        <a:bodyPr/>
        <a:lstStyle/>
        <a:p>
          <a:r>
            <a:rPr lang="es-CO" b="1" dirty="0"/>
            <a:t>Educación para </a:t>
          </a:r>
          <a:r>
            <a:rPr lang="es-CO" b="1" dirty="0" smtClean="0"/>
            <a:t>todos</a:t>
          </a:r>
          <a:endParaRPr lang="es-CO" b="1" dirty="0"/>
        </a:p>
      </dgm:t>
    </dgm:pt>
    <dgm:pt modelId="{D19E545A-7D13-4D54-BB58-485D2A302E4A}" type="parTrans" cxnId="{93FFE31A-A6B0-4690-95C9-425AA49E7E26}">
      <dgm:prSet/>
      <dgm:spPr/>
      <dgm:t>
        <a:bodyPr/>
        <a:lstStyle/>
        <a:p>
          <a:endParaRPr lang="es-CO"/>
        </a:p>
      </dgm:t>
    </dgm:pt>
    <dgm:pt modelId="{6A0A1435-0BF4-4BAE-A8C0-CA4CDA843314}" type="sibTrans" cxnId="{93FFE31A-A6B0-4690-95C9-425AA49E7E26}">
      <dgm:prSet/>
      <dgm:spPr/>
      <dgm:t>
        <a:bodyPr/>
        <a:lstStyle/>
        <a:p>
          <a:endParaRPr lang="es-CO"/>
        </a:p>
      </dgm:t>
    </dgm:pt>
    <dgm:pt modelId="{13C9CA03-A496-4EA8-B4AF-7CDC98FD0E04}" type="pres">
      <dgm:prSet presAssocID="{29EA14BD-B53B-4354-A068-FA995F92816E}" presName="cycle" presStyleCnt="0">
        <dgm:presLayoutVars>
          <dgm:dir/>
          <dgm:resizeHandles val="exact"/>
        </dgm:presLayoutVars>
      </dgm:prSet>
      <dgm:spPr/>
      <dgm:t>
        <a:bodyPr/>
        <a:lstStyle/>
        <a:p>
          <a:endParaRPr lang="es-ES"/>
        </a:p>
      </dgm:t>
    </dgm:pt>
    <dgm:pt modelId="{087E2605-D57A-45E2-A633-A4CC385D3F75}" type="pres">
      <dgm:prSet presAssocID="{63F3B2B4-7B1A-4E32-8C5E-EB9F650EEB5D}" presName="node" presStyleLbl="node1" presStyleIdx="0" presStyleCnt="4" custRadScaleRad="100132" custRadScaleInc="4007">
        <dgm:presLayoutVars>
          <dgm:bulletEnabled val="1"/>
        </dgm:presLayoutVars>
      </dgm:prSet>
      <dgm:spPr/>
      <dgm:t>
        <a:bodyPr/>
        <a:lstStyle/>
        <a:p>
          <a:endParaRPr lang="es-ES"/>
        </a:p>
      </dgm:t>
    </dgm:pt>
    <dgm:pt modelId="{AF3A31D9-2628-4B4E-B1D1-602452AF7BB8}" type="pres">
      <dgm:prSet presAssocID="{63F3B2B4-7B1A-4E32-8C5E-EB9F650EEB5D}" presName="spNode" presStyleCnt="0"/>
      <dgm:spPr/>
    </dgm:pt>
    <dgm:pt modelId="{15F10F70-5EDD-4AF8-A5D5-0B35A89B1B8E}" type="pres">
      <dgm:prSet presAssocID="{1868EF48-94A2-45D8-AFC7-5E37BFC0A0FA}" presName="sibTrans" presStyleLbl="sibTrans1D1" presStyleIdx="0" presStyleCnt="4"/>
      <dgm:spPr/>
      <dgm:t>
        <a:bodyPr/>
        <a:lstStyle/>
        <a:p>
          <a:endParaRPr lang="es-ES"/>
        </a:p>
      </dgm:t>
    </dgm:pt>
    <dgm:pt modelId="{0C87A569-FB39-406D-8E2A-9C20A63476BB}" type="pres">
      <dgm:prSet presAssocID="{D077A2CD-1E8D-43AD-A7BF-159205A8549A}" presName="node" presStyleLbl="node1" presStyleIdx="1" presStyleCnt="4">
        <dgm:presLayoutVars>
          <dgm:bulletEnabled val="1"/>
        </dgm:presLayoutVars>
      </dgm:prSet>
      <dgm:spPr/>
      <dgm:t>
        <a:bodyPr/>
        <a:lstStyle/>
        <a:p>
          <a:endParaRPr lang="es-ES"/>
        </a:p>
      </dgm:t>
    </dgm:pt>
    <dgm:pt modelId="{BDC75D78-7DAA-411C-B98D-0E91C59C69BF}" type="pres">
      <dgm:prSet presAssocID="{D077A2CD-1E8D-43AD-A7BF-159205A8549A}" presName="spNode" presStyleCnt="0"/>
      <dgm:spPr/>
    </dgm:pt>
    <dgm:pt modelId="{9531A820-BAF7-4DA3-BB59-E2C20FE0E03B}" type="pres">
      <dgm:prSet presAssocID="{2711BB69-8714-4562-BFF7-4A2CEE782D68}" presName="sibTrans" presStyleLbl="sibTrans1D1" presStyleIdx="1" presStyleCnt="4"/>
      <dgm:spPr/>
      <dgm:t>
        <a:bodyPr/>
        <a:lstStyle/>
        <a:p>
          <a:endParaRPr lang="es-ES"/>
        </a:p>
      </dgm:t>
    </dgm:pt>
    <dgm:pt modelId="{28B0EC0F-04FE-4916-A6E7-08A01719D826}" type="pres">
      <dgm:prSet presAssocID="{544DA582-8B93-451C-AC5E-868C4D5610D4}" presName="node" presStyleLbl="node1" presStyleIdx="2" presStyleCnt="4">
        <dgm:presLayoutVars>
          <dgm:bulletEnabled val="1"/>
        </dgm:presLayoutVars>
      </dgm:prSet>
      <dgm:spPr/>
      <dgm:t>
        <a:bodyPr/>
        <a:lstStyle/>
        <a:p>
          <a:endParaRPr lang="es-ES"/>
        </a:p>
      </dgm:t>
    </dgm:pt>
    <dgm:pt modelId="{A8699402-2611-4CF4-99B7-BA8FE730B46E}" type="pres">
      <dgm:prSet presAssocID="{544DA582-8B93-451C-AC5E-868C4D5610D4}" presName="spNode" presStyleCnt="0"/>
      <dgm:spPr/>
    </dgm:pt>
    <dgm:pt modelId="{2BB68DA0-1B8E-4EF9-9593-69C136D3AF9F}" type="pres">
      <dgm:prSet presAssocID="{6D62EA90-42D7-4830-B672-A543C6AFB544}" presName="sibTrans" presStyleLbl="sibTrans1D1" presStyleIdx="2" presStyleCnt="4"/>
      <dgm:spPr/>
      <dgm:t>
        <a:bodyPr/>
        <a:lstStyle/>
        <a:p>
          <a:endParaRPr lang="es-ES"/>
        </a:p>
      </dgm:t>
    </dgm:pt>
    <dgm:pt modelId="{5F319107-D5A2-49A6-8EF0-6777F5B4C825}" type="pres">
      <dgm:prSet presAssocID="{D0A172F6-CB90-48A5-B40A-2C5935F3C96D}" presName="node" presStyleLbl="node1" presStyleIdx="3" presStyleCnt="4">
        <dgm:presLayoutVars>
          <dgm:bulletEnabled val="1"/>
        </dgm:presLayoutVars>
      </dgm:prSet>
      <dgm:spPr/>
      <dgm:t>
        <a:bodyPr/>
        <a:lstStyle/>
        <a:p>
          <a:endParaRPr lang="es-ES"/>
        </a:p>
      </dgm:t>
    </dgm:pt>
    <dgm:pt modelId="{AF3BBA32-49E2-4A60-B4B6-478A0A02F3C4}" type="pres">
      <dgm:prSet presAssocID="{D0A172F6-CB90-48A5-B40A-2C5935F3C96D}" presName="spNode" presStyleCnt="0"/>
      <dgm:spPr/>
    </dgm:pt>
    <dgm:pt modelId="{F71320E0-F055-48CC-A0C3-626E0DADB605}" type="pres">
      <dgm:prSet presAssocID="{6A0A1435-0BF4-4BAE-A8C0-CA4CDA843314}" presName="sibTrans" presStyleLbl="sibTrans1D1" presStyleIdx="3" presStyleCnt="4"/>
      <dgm:spPr/>
      <dgm:t>
        <a:bodyPr/>
        <a:lstStyle/>
        <a:p>
          <a:endParaRPr lang="es-ES"/>
        </a:p>
      </dgm:t>
    </dgm:pt>
  </dgm:ptLst>
  <dgm:cxnLst>
    <dgm:cxn modelId="{9BD133FA-2301-432E-BB25-FDCB4ED1C374}" type="presOf" srcId="{D077A2CD-1E8D-43AD-A7BF-159205A8549A}" destId="{0C87A569-FB39-406D-8E2A-9C20A63476BB}" srcOrd="0" destOrd="0" presId="urn:microsoft.com/office/officeart/2005/8/layout/cycle6"/>
    <dgm:cxn modelId="{F3E24F80-8EB8-4E3A-915A-46AFB380F45E}" type="presOf" srcId="{63F3B2B4-7B1A-4E32-8C5E-EB9F650EEB5D}" destId="{087E2605-D57A-45E2-A633-A4CC385D3F75}" srcOrd="0" destOrd="0" presId="urn:microsoft.com/office/officeart/2005/8/layout/cycle6"/>
    <dgm:cxn modelId="{5E537FFF-35A1-4A09-829D-FA6BD7CAF059}" type="presOf" srcId="{29EA14BD-B53B-4354-A068-FA995F92816E}" destId="{13C9CA03-A496-4EA8-B4AF-7CDC98FD0E04}" srcOrd="0" destOrd="0" presId="urn:microsoft.com/office/officeart/2005/8/layout/cycle6"/>
    <dgm:cxn modelId="{E49F5148-3A5B-4967-B1A6-2365A7DF603D}" srcId="{29EA14BD-B53B-4354-A068-FA995F92816E}" destId="{D077A2CD-1E8D-43AD-A7BF-159205A8549A}" srcOrd="1" destOrd="0" parTransId="{C8626433-3610-487F-8DEB-B4DB3022C2D8}" sibTransId="{2711BB69-8714-4562-BFF7-4A2CEE782D68}"/>
    <dgm:cxn modelId="{B3E4B2CB-CF4B-4546-B334-A31B90642491}" type="presOf" srcId="{6D62EA90-42D7-4830-B672-A543C6AFB544}" destId="{2BB68DA0-1B8E-4EF9-9593-69C136D3AF9F}" srcOrd="0" destOrd="0" presId="urn:microsoft.com/office/officeart/2005/8/layout/cycle6"/>
    <dgm:cxn modelId="{B200F3A4-D6C8-4EA6-B375-77586812A37F}" type="presOf" srcId="{2711BB69-8714-4562-BFF7-4A2CEE782D68}" destId="{9531A820-BAF7-4DA3-BB59-E2C20FE0E03B}" srcOrd="0" destOrd="0" presId="urn:microsoft.com/office/officeart/2005/8/layout/cycle6"/>
    <dgm:cxn modelId="{93FFE31A-A6B0-4690-95C9-425AA49E7E26}" srcId="{29EA14BD-B53B-4354-A068-FA995F92816E}" destId="{D0A172F6-CB90-48A5-B40A-2C5935F3C96D}" srcOrd="3" destOrd="0" parTransId="{D19E545A-7D13-4D54-BB58-485D2A302E4A}" sibTransId="{6A0A1435-0BF4-4BAE-A8C0-CA4CDA843314}"/>
    <dgm:cxn modelId="{F903B8DC-96B9-49BC-ACA3-CEB1F84300A3}" type="presOf" srcId="{544DA582-8B93-451C-AC5E-868C4D5610D4}" destId="{28B0EC0F-04FE-4916-A6E7-08A01719D826}" srcOrd="0" destOrd="0" presId="urn:microsoft.com/office/officeart/2005/8/layout/cycle6"/>
    <dgm:cxn modelId="{894E368D-663B-4A20-A7CC-EC53452C0B65}" type="presOf" srcId="{6A0A1435-0BF4-4BAE-A8C0-CA4CDA843314}" destId="{F71320E0-F055-48CC-A0C3-626E0DADB605}" srcOrd="0" destOrd="0" presId="urn:microsoft.com/office/officeart/2005/8/layout/cycle6"/>
    <dgm:cxn modelId="{CF544CFC-25A6-4CC6-9DC6-32EC8EF8DB19}" srcId="{29EA14BD-B53B-4354-A068-FA995F92816E}" destId="{63F3B2B4-7B1A-4E32-8C5E-EB9F650EEB5D}" srcOrd="0" destOrd="0" parTransId="{E3F57689-D43F-43B2-A0BA-710B0D0C9406}" sibTransId="{1868EF48-94A2-45D8-AFC7-5E37BFC0A0FA}"/>
    <dgm:cxn modelId="{A7059868-C3B6-4450-A3D7-84F75AC0C2C7}" type="presOf" srcId="{D0A172F6-CB90-48A5-B40A-2C5935F3C96D}" destId="{5F319107-D5A2-49A6-8EF0-6777F5B4C825}" srcOrd="0" destOrd="0" presId="urn:microsoft.com/office/officeart/2005/8/layout/cycle6"/>
    <dgm:cxn modelId="{DDA6D00A-9A5B-4281-ADA9-FBC68B281D19}" srcId="{29EA14BD-B53B-4354-A068-FA995F92816E}" destId="{544DA582-8B93-451C-AC5E-868C4D5610D4}" srcOrd="2" destOrd="0" parTransId="{90299F27-EC8D-4A70-BC2D-CE456D0B93DD}" sibTransId="{6D62EA90-42D7-4830-B672-A543C6AFB544}"/>
    <dgm:cxn modelId="{D98F1603-4020-45B1-BB5B-1B6307891A86}" type="presOf" srcId="{1868EF48-94A2-45D8-AFC7-5E37BFC0A0FA}" destId="{15F10F70-5EDD-4AF8-A5D5-0B35A89B1B8E}" srcOrd="0" destOrd="0" presId="urn:microsoft.com/office/officeart/2005/8/layout/cycle6"/>
    <dgm:cxn modelId="{6743D7A8-69D6-4057-A2A9-9801AF0FE457}" type="presParOf" srcId="{13C9CA03-A496-4EA8-B4AF-7CDC98FD0E04}" destId="{087E2605-D57A-45E2-A633-A4CC385D3F75}" srcOrd="0" destOrd="0" presId="urn:microsoft.com/office/officeart/2005/8/layout/cycle6"/>
    <dgm:cxn modelId="{79D3A219-B5C3-46F9-959D-1894B08961BE}" type="presParOf" srcId="{13C9CA03-A496-4EA8-B4AF-7CDC98FD0E04}" destId="{AF3A31D9-2628-4B4E-B1D1-602452AF7BB8}" srcOrd="1" destOrd="0" presId="urn:microsoft.com/office/officeart/2005/8/layout/cycle6"/>
    <dgm:cxn modelId="{D090C36F-B768-467B-A760-FE205EF95F8E}" type="presParOf" srcId="{13C9CA03-A496-4EA8-B4AF-7CDC98FD0E04}" destId="{15F10F70-5EDD-4AF8-A5D5-0B35A89B1B8E}" srcOrd="2" destOrd="0" presId="urn:microsoft.com/office/officeart/2005/8/layout/cycle6"/>
    <dgm:cxn modelId="{1E42D385-5ED6-4563-88B6-47FC3650A4C1}" type="presParOf" srcId="{13C9CA03-A496-4EA8-B4AF-7CDC98FD0E04}" destId="{0C87A569-FB39-406D-8E2A-9C20A63476BB}" srcOrd="3" destOrd="0" presId="urn:microsoft.com/office/officeart/2005/8/layout/cycle6"/>
    <dgm:cxn modelId="{983075EE-DEB1-4DC2-8BF9-3E450D1123BC}" type="presParOf" srcId="{13C9CA03-A496-4EA8-B4AF-7CDC98FD0E04}" destId="{BDC75D78-7DAA-411C-B98D-0E91C59C69BF}" srcOrd="4" destOrd="0" presId="urn:microsoft.com/office/officeart/2005/8/layout/cycle6"/>
    <dgm:cxn modelId="{3FB0AD20-5818-4EA6-AEA0-3BEDF2D2F0BC}" type="presParOf" srcId="{13C9CA03-A496-4EA8-B4AF-7CDC98FD0E04}" destId="{9531A820-BAF7-4DA3-BB59-E2C20FE0E03B}" srcOrd="5" destOrd="0" presId="urn:microsoft.com/office/officeart/2005/8/layout/cycle6"/>
    <dgm:cxn modelId="{0FC41D44-05C5-454A-BCBF-3A0E08C4F68F}" type="presParOf" srcId="{13C9CA03-A496-4EA8-B4AF-7CDC98FD0E04}" destId="{28B0EC0F-04FE-4916-A6E7-08A01719D826}" srcOrd="6" destOrd="0" presId="urn:microsoft.com/office/officeart/2005/8/layout/cycle6"/>
    <dgm:cxn modelId="{D8FAE6EC-C9F1-4F3F-B014-B958617C8E35}" type="presParOf" srcId="{13C9CA03-A496-4EA8-B4AF-7CDC98FD0E04}" destId="{A8699402-2611-4CF4-99B7-BA8FE730B46E}" srcOrd="7" destOrd="0" presId="urn:microsoft.com/office/officeart/2005/8/layout/cycle6"/>
    <dgm:cxn modelId="{D0E7FF92-5E8D-4989-861E-FD35CF554E49}" type="presParOf" srcId="{13C9CA03-A496-4EA8-B4AF-7CDC98FD0E04}" destId="{2BB68DA0-1B8E-4EF9-9593-69C136D3AF9F}" srcOrd="8" destOrd="0" presId="urn:microsoft.com/office/officeart/2005/8/layout/cycle6"/>
    <dgm:cxn modelId="{0B1F83F5-DA94-49CB-9587-110098740A9D}" type="presParOf" srcId="{13C9CA03-A496-4EA8-B4AF-7CDC98FD0E04}" destId="{5F319107-D5A2-49A6-8EF0-6777F5B4C825}" srcOrd="9" destOrd="0" presId="urn:microsoft.com/office/officeart/2005/8/layout/cycle6"/>
    <dgm:cxn modelId="{E698CD87-307E-462E-B19E-C59E2AEE5AF6}" type="presParOf" srcId="{13C9CA03-A496-4EA8-B4AF-7CDC98FD0E04}" destId="{AF3BBA32-49E2-4A60-B4B6-478A0A02F3C4}" srcOrd="10" destOrd="0" presId="urn:microsoft.com/office/officeart/2005/8/layout/cycle6"/>
    <dgm:cxn modelId="{22E190B6-8660-470C-871B-0310A6978890}" type="presParOf" srcId="{13C9CA03-A496-4EA8-B4AF-7CDC98FD0E04}" destId="{F71320E0-F055-48CC-A0C3-626E0DADB605}" srcOrd="11" destOrd="0" presId="urn:microsoft.com/office/officeart/2005/8/layout/cycle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EC45AF-AFC5-4889-8DBC-144C1C57E537}"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s-ES"/>
        </a:p>
      </dgm:t>
    </dgm:pt>
    <dgm:pt modelId="{83C10C45-9779-4669-8973-8FF3602BBA03}">
      <dgm:prSet phldrT="[Texto]" custT="1"/>
      <dgm:spPr/>
      <dgm:t>
        <a:bodyPr lIns="180000" rIns="0" anchor="ctr" anchorCtr="0"/>
        <a:lstStyle/>
        <a:p>
          <a:pPr marL="3492500" indent="-3492500" algn="ctr" defTabSz="917575"/>
          <a:r>
            <a:rPr lang="es-CO" sz="2400" b="1" dirty="0">
              <a:effectLst>
                <a:outerShdw blurRad="38100" dist="38100" dir="2700000" algn="tl">
                  <a:srgbClr val="000000">
                    <a:alpha val="43137"/>
                  </a:srgbClr>
                </a:outerShdw>
              </a:effectLst>
            </a:rPr>
            <a:t>Descubre tus </a:t>
          </a:r>
          <a:r>
            <a:rPr lang="es-CO" sz="2400" b="1" dirty="0" smtClean="0">
              <a:effectLst>
                <a:outerShdw blurRad="38100" dist="38100" dir="2700000" algn="tl">
                  <a:srgbClr val="000000">
                    <a:alpha val="43137"/>
                  </a:srgbClr>
                </a:outerShdw>
              </a:effectLst>
            </a:rPr>
            <a:t>competencias.</a:t>
          </a:r>
          <a:endParaRPr lang="es-ES" sz="2400" b="1" dirty="0">
            <a:effectLst>
              <a:outerShdw blurRad="38100" dist="38100" dir="2700000" algn="tl">
                <a:srgbClr val="000000">
                  <a:alpha val="43137"/>
                </a:srgbClr>
              </a:outerShdw>
            </a:effectLst>
            <a:latin typeface="+mj-lt"/>
          </a:endParaRPr>
        </a:p>
      </dgm:t>
    </dgm:pt>
    <dgm:pt modelId="{F44420FE-D672-4BAD-8C09-65FF08D9393E}" type="parTrans" cxnId="{FD739BE8-9B61-4F86-9273-CD0AB121F701}">
      <dgm:prSet/>
      <dgm:spPr/>
      <dgm:t>
        <a:bodyPr/>
        <a:lstStyle/>
        <a:p>
          <a:endParaRPr lang="es-ES"/>
        </a:p>
      </dgm:t>
    </dgm:pt>
    <dgm:pt modelId="{25D86459-0D75-4647-B768-BF9454535E4A}" type="sibTrans" cxnId="{FD739BE8-9B61-4F86-9273-CD0AB121F701}">
      <dgm:prSet/>
      <dgm:spPr/>
      <dgm:t>
        <a:bodyPr/>
        <a:lstStyle/>
        <a:p>
          <a:endParaRPr lang="es-ES"/>
        </a:p>
      </dgm:t>
    </dgm:pt>
    <dgm:pt modelId="{2C40C4F4-7F91-4AB1-98BC-198F2967F26B}">
      <dgm:prSet phldrT="[Texto]" custT="1"/>
      <dgm:spPr/>
      <dgm:t>
        <a:bodyPr lIns="0" rIns="0" anchor="ctr" anchorCtr="1"/>
        <a:lstStyle/>
        <a:p>
          <a:r>
            <a:rPr lang="es-CO" sz="2400" b="1" dirty="0" smtClean="0">
              <a:effectLst>
                <a:outerShdw blurRad="38100" dist="38100" dir="2700000" algn="tl">
                  <a:srgbClr val="000000">
                    <a:alpha val="43137"/>
                  </a:srgbClr>
                </a:outerShdw>
              </a:effectLst>
            </a:rPr>
            <a:t>Contrasta </a:t>
          </a:r>
          <a:r>
            <a:rPr lang="es-CO" sz="2400" b="1" dirty="0">
              <a:effectLst>
                <a:outerShdw blurRad="38100" dist="38100" dir="2700000" algn="tl">
                  <a:srgbClr val="000000">
                    <a:alpha val="43137"/>
                  </a:srgbClr>
                </a:outerShdw>
              </a:effectLst>
            </a:rPr>
            <a:t>tus conocimientos: aprendes y </a:t>
          </a:r>
          <a:r>
            <a:rPr lang="es-CO" sz="2400" b="1" dirty="0" smtClean="0">
              <a:effectLst>
                <a:outerShdw blurRad="38100" dist="38100" dir="2700000" algn="tl">
                  <a:srgbClr val="000000">
                    <a:alpha val="43137"/>
                  </a:srgbClr>
                </a:outerShdw>
              </a:effectLst>
            </a:rPr>
            <a:t>sirves.</a:t>
          </a:r>
          <a:endParaRPr lang="es-ES" sz="2400" b="1" dirty="0">
            <a:effectLst>
              <a:outerShdw blurRad="38100" dist="38100" dir="2700000" algn="tl">
                <a:srgbClr val="000000">
                  <a:alpha val="43137"/>
                </a:srgbClr>
              </a:outerShdw>
            </a:effectLst>
            <a:latin typeface="+mj-lt"/>
          </a:endParaRPr>
        </a:p>
      </dgm:t>
    </dgm:pt>
    <dgm:pt modelId="{47B1F1AE-585A-487A-B61B-AD7FB135297E}" type="parTrans" cxnId="{9B2CB953-59A6-4573-AEB8-D98FEE29D536}">
      <dgm:prSet/>
      <dgm:spPr/>
      <dgm:t>
        <a:bodyPr/>
        <a:lstStyle/>
        <a:p>
          <a:endParaRPr lang="es-ES"/>
        </a:p>
      </dgm:t>
    </dgm:pt>
    <dgm:pt modelId="{4B6A5424-27E7-4C0F-AC28-52419F205887}" type="sibTrans" cxnId="{9B2CB953-59A6-4573-AEB8-D98FEE29D536}">
      <dgm:prSet/>
      <dgm:spPr/>
      <dgm:t>
        <a:bodyPr/>
        <a:lstStyle/>
        <a:p>
          <a:endParaRPr lang="es-ES"/>
        </a:p>
      </dgm:t>
    </dgm:pt>
    <dgm:pt modelId="{86D9849E-9322-46ED-9A9A-71AE7286728D}">
      <dgm:prSet phldrT="[Texto]" custT="1"/>
      <dgm:spPr/>
      <dgm:t>
        <a:bodyPr lIns="0" rIns="0" anchor="ctr" anchorCtr="1"/>
        <a:lstStyle/>
        <a:p>
          <a:r>
            <a:rPr lang="es-CO" sz="2400" b="1" dirty="0" smtClean="0">
              <a:effectLst>
                <a:outerShdw blurRad="38100" dist="38100" dir="2700000" algn="tl">
                  <a:srgbClr val="000000">
                    <a:alpha val="43137"/>
                  </a:srgbClr>
                </a:outerShdw>
              </a:effectLst>
            </a:rPr>
            <a:t>Aumenta </a:t>
          </a:r>
          <a:r>
            <a:rPr lang="es-CO" sz="2400" b="1" dirty="0">
              <a:effectLst>
                <a:outerShdw blurRad="38100" dist="38100" dir="2700000" algn="tl">
                  <a:srgbClr val="000000">
                    <a:alpha val="43137"/>
                  </a:srgbClr>
                </a:outerShdw>
              </a:effectLst>
            </a:rPr>
            <a:t>tu realización </a:t>
          </a:r>
          <a:r>
            <a:rPr lang="es-CO" sz="2400" b="1" dirty="0" smtClean="0">
              <a:effectLst>
                <a:outerShdw blurRad="38100" dist="38100" dir="2700000" algn="tl">
                  <a:srgbClr val="000000">
                    <a:alpha val="43137"/>
                  </a:srgbClr>
                </a:outerShdw>
              </a:effectLst>
            </a:rPr>
            <a:t>personal.</a:t>
          </a:r>
          <a:endParaRPr lang="es-ES" sz="2400" b="1" dirty="0">
            <a:effectLst>
              <a:outerShdw blurRad="38100" dist="38100" dir="2700000" algn="tl">
                <a:srgbClr val="000000">
                  <a:alpha val="43137"/>
                </a:srgbClr>
              </a:outerShdw>
            </a:effectLst>
            <a:latin typeface="+mj-lt"/>
          </a:endParaRPr>
        </a:p>
      </dgm:t>
    </dgm:pt>
    <dgm:pt modelId="{168AE718-8027-49C2-A129-93E6EFD097D6}" type="parTrans" cxnId="{F00D6866-374D-4618-A18E-34C4026F9276}">
      <dgm:prSet/>
      <dgm:spPr/>
      <dgm:t>
        <a:bodyPr/>
        <a:lstStyle/>
        <a:p>
          <a:endParaRPr lang="es-ES"/>
        </a:p>
      </dgm:t>
    </dgm:pt>
    <dgm:pt modelId="{786045A6-BE81-470C-B3B8-C3C0DEA26C7E}" type="sibTrans" cxnId="{F00D6866-374D-4618-A18E-34C4026F9276}">
      <dgm:prSet/>
      <dgm:spPr/>
      <dgm:t>
        <a:bodyPr/>
        <a:lstStyle/>
        <a:p>
          <a:endParaRPr lang="es-ES"/>
        </a:p>
      </dgm:t>
    </dgm:pt>
    <dgm:pt modelId="{B5463216-57F6-42D3-B457-E95B16960EC2}">
      <dgm:prSet phldrT="[Texto]" custT="1"/>
      <dgm:spPr/>
      <dgm:t>
        <a:bodyPr lIns="0" rIns="0" anchor="ctr" anchorCtr="1"/>
        <a:lstStyle/>
        <a:p>
          <a:r>
            <a:rPr lang="es-CO" sz="2400" b="1" dirty="0" smtClean="0">
              <a:effectLst>
                <a:outerShdw blurRad="38100" dist="38100" dir="2700000" algn="tl">
                  <a:srgbClr val="000000">
                    <a:alpha val="43137"/>
                  </a:srgbClr>
                </a:outerShdw>
              </a:effectLst>
            </a:rPr>
            <a:t>Agrega </a:t>
          </a:r>
          <a:r>
            <a:rPr lang="es-CO" sz="2400" b="1" dirty="0">
              <a:effectLst>
                <a:outerShdw blurRad="38100" dist="38100" dir="2700000" algn="tl">
                  <a:srgbClr val="000000">
                    <a:alpha val="43137"/>
                  </a:srgbClr>
                </a:outerShdw>
              </a:effectLst>
            </a:rPr>
            <a:t>valor a tu hoja de </a:t>
          </a:r>
          <a:r>
            <a:rPr lang="es-CO" sz="2400" b="1" dirty="0" smtClean="0">
              <a:effectLst>
                <a:outerShdw blurRad="38100" dist="38100" dir="2700000" algn="tl">
                  <a:srgbClr val="000000">
                    <a:alpha val="43137"/>
                  </a:srgbClr>
                </a:outerShdw>
              </a:effectLst>
            </a:rPr>
            <a:t>vida </a:t>
          </a:r>
          <a:r>
            <a:rPr lang="es-CO" sz="2400" b="1" dirty="0">
              <a:effectLst>
                <a:outerShdw blurRad="38100" dist="38100" dir="2700000" algn="tl">
                  <a:srgbClr val="000000">
                    <a:alpha val="43137"/>
                  </a:srgbClr>
                </a:outerShdw>
              </a:effectLst>
            </a:rPr>
            <a:t>porque tendrás una certificación de tu </a:t>
          </a:r>
          <a:r>
            <a:rPr lang="es-CO" sz="2400" b="1" dirty="0" smtClean="0">
              <a:effectLst>
                <a:outerShdw blurRad="38100" dist="38100" dir="2700000" algn="tl">
                  <a:srgbClr val="000000">
                    <a:alpha val="43137"/>
                  </a:srgbClr>
                </a:outerShdw>
              </a:effectLst>
            </a:rPr>
            <a:t>servicio.</a:t>
          </a:r>
          <a:endParaRPr lang="es-ES" sz="2400" b="1" dirty="0">
            <a:effectLst>
              <a:outerShdw blurRad="38100" dist="38100" dir="2700000" algn="tl">
                <a:srgbClr val="000000">
                  <a:alpha val="43137"/>
                </a:srgbClr>
              </a:outerShdw>
            </a:effectLst>
            <a:latin typeface="+mj-lt"/>
          </a:endParaRPr>
        </a:p>
      </dgm:t>
    </dgm:pt>
    <dgm:pt modelId="{60B72D0B-6AB1-411D-A1FB-4544F6A0FA7E}" type="parTrans" cxnId="{E97A1FFD-85FC-4E50-B884-0BC876661116}">
      <dgm:prSet/>
      <dgm:spPr/>
      <dgm:t>
        <a:bodyPr/>
        <a:lstStyle/>
        <a:p>
          <a:endParaRPr lang="es-ES"/>
        </a:p>
      </dgm:t>
    </dgm:pt>
    <dgm:pt modelId="{F815A112-CDCA-46A7-B6AB-C22B386E94E7}" type="sibTrans" cxnId="{E97A1FFD-85FC-4E50-B884-0BC876661116}">
      <dgm:prSet/>
      <dgm:spPr/>
      <dgm:t>
        <a:bodyPr/>
        <a:lstStyle/>
        <a:p>
          <a:endParaRPr lang="es-ES"/>
        </a:p>
      </dgm:t>
    </dgm:pt>
    <dgm:pt modelId="{8321BAD2-46EB-49DB-B806-635038A934BA}" type="pres">
      <dgm:prSet presAssocID="{8DEC45AF-AFC5-4889-8DBC-144C1C57E537}" presName="outerComposite" presStyleCnt="0">
        <dgm:presLayoutVars>
          <dgm:chMax val="5"/>
          <dgm:dir/>
          <dgm:resizeHandles val="exact"/>
        </dgm:presLayoutVars>
      </dgm:prSet>
      <dgm:spPr/>
      <dgm:t>
        <a:bodyPr/>
        <a:lstStyle/>
        <a:p>
          <a:endParaRPr lang="es-ES"/>
        </a:p>
      </dgm:t>
    </dgm:pt>
    <dgm:pt modelId="{F007554D-A416-44B2-80CA-8604EC1E9228}" type="pres">
      <dgm:prSet presAssocID="{8DEC45AF-AFC5-4889-8DBC-144C1C57E537}" presName="dummyMaxCanvas" presStyleCnt="0">
        <dgm:presLayoutVars/>
      </dgm:prSet>
      <dgm:spPr/>
    </dgm:pt>
    <dgm:pt modelId="{2838943E-CFCA-4A82-988E-D45BA4B50E15}" type="pres">
      <dgm:prSet presAssocID="{8DEC45AF-AFC5-4889-8DBC-144C1C57E537}" presName="FourNodes_1" presStyleLbl="node1" presStyleIdx="0" presStyleCnt="4" custScaleX="96305" custLinFactNeighborX="-31622" custLinFactNeighborY="-13086">
        <dgm:presLayoutVars>
          <dgm:bulletEnabled val="1"/>
        </dgm:presLayoutVars>
      </dgm:prSet>
      <dgm:spPr/>
      <dgm:t>
        <a:bodyPr/>
        <a:lstStyle/>
        <a:p>
          <a:endParaRPr lang="es-ES"/>
        </a:p>
      </dgm:t>
    </dgm:pt>
    <dgm:pt modelId="{3C74060E-D6B6-4E4E-A687-91F58A9F6C7E}" type="pres">
      <dgm:prSet presAssocID="{8DEC45AF-AFC5-4889-8DBC-144C1C57E537}" presName="FourNodes_2" presStyleLbl="node1" presStyleIdx="1" presStyleCnt="4" custScaleX="101193" custLinFactNeighborX="26">
        <dgm:presLayoutVars>
          <dgm:bulletEnabled val="1"/>
        </dgm:presLayoutVars>
      </dgm:prSet>
      <dgm:spPr/>
      <dgm:t>
        <a:bodyPr/>
        <a:lstStyle/>
        <a:p>
          <a:endParaRPr lang="es-ES"/>
        </a:p>
      </dgm:t>
    </dgm:pt>
    <dgm:pt modelId="{42DABF2A-DD3C-44F5-9B96-630584545DCA}" type="pres">
      <dgm:prSet presAssocID="{8DEC45AF-AFC5-4889-8DBC-144C1C57E537}" presName="FourNodes_3" presStyleLbl="node1" presStyleIdx="2" presStyleCnt="4" custScaleX="86407" custLinFactNeighborX="4610">
        <dgm:presLayoutVars>
          <dgm:bulletEnabled val="1"/>
        </dgm:presLayoutVars>
      </dgm:prSet>
      <dgm:spPr/>
      <dgm:t>
        <a:bodyPr/>
        <a:lstStyle/>
        <a:p>
          <a:endParaRPr lang="es-ES"/>
        </a:p>
      </dgm:t>
    </dgm:pt>
    <dgm:pt modelId="{3D4CB18B-6B7B-40A9-AA78-A319286ACDA9}" type="pres">
      <dgm:prSet presAssocID="{8DEC45AF-AFC5-4889-8DBC-144C1C57E537}" presName="FourNodes_4" presStyleLbl="node1" presStyleIdx="3" presStyleCnt="4" custScaleX="116798" custLinFactNeighborX="7070">
        <dgm:presLayoutVars>
          <dgm:bulletEnabled val="1"/>
        </dgm:presLayoutVars>
      </dgm:prSet>
      <dgm:spPr/>
      <dgm:t>
        <a:bodyPr/>
        <a:lstStyle/>
        <a:p>
          <a:endParaRPr lang="es-ES"/>
        </a:p>
      </dgm:t>
    </dgm:pt>
    <dgm:pt modelId="{557F1EFE-A8A5-4527-83A5-D2E0C5BAB3E6}" type="pres">
      <dgm:prSet presAssocID="{8DEC45AF-AFC5-4889-8DBC-144C1C57E537}" presName="FourConn_1-2" presStyleLbl="fgAccFollowNode1" presStyleIdx="0" presStyleCnt="3" custLinFactNeighborX="-79350">
        <dgm:presLayoutVars>
          <dgm:bulletEnabled val="1"/>
        </dgm:presLayoutVars>
      </dgm:prSet>
      <dgm:spPr/>
      <dgm:t>
        <a:bodyPr/>
        <a:lstStyle/>
        <a:p>
          <a:endParaRPr lang="es-ES"/>
        </a:p>
      </dgm:t>
    </dgm:pt>
    <dgm:pt modelId="{4D88459E-2FD1-41DD-B0B4-945F55CE0B90}" type="pres">
      <dgm:prSet presAssocID="{8DEC45AF-AFC5-4889-8DBC-144C1C57E537}" presName="FourConn_2-3" presStyleLbl="fgAccFollowNode1" presStyleIdx="1" presStyleCnt="3" custLinFactNeighborX="-70676">
        <dgm:presLayoutVars>
          <dgm:bulletEnabled val="1"/>
        </dgm:presLayoutVars>
      </dgm:prSet>
      <dgm:spPr/>
      <dgm:t>
        <a:bodyPr/>
        <a:lstStyle/>
        <a:p>
          <a:endParaRPr lang="es-ES"/>
        </a:p>
      </dgm:t>
    </dgm:pt>
    <dgm:pt modelId="{B8F6001C-2A47-462E-9ECC-8BEC24D65599}" type="pres">
      <dgm:prSet presAssocID="{8DEC45AF-AFC5-4889-8DBC-144C1C57E537}" presName="FourConn_3-4" presStyleLbl="fgAccFollowNode1" presStyleIdx="2" presStyleCnt="3" custLinFactNeighborX="-32419" custLinFactNeighborY="6463">
        <dgm:presLayoutVars>
          <dgm:bulletEnabled val="1"/>
        </dgm:presLayoutVars>
      </dgm:prSet>
      <dgm:spPr/>
      <dgm:t>
        <a:bodyPr/>
        <a:lstStyle/>
        <a:p>
          <a:endParaRPr lang="es-ES"/>
        </a:p>
      </dgm:t>
    </dgm:pt>
    <dgm:pt modelId="{3FD2D1EC-B478-4282-858E-BE48854ECDC8}" type="pres">
      <dgm:prSet presAssocID="{8DEC45AF-AFC5-4889-8DBC-144C1C57E537}" presName="FourNodes_1_text" presStyleLbl="node1" presStyleIdx="3" presStyleCnt="4">
        <dgm:presLayoutVars>
          <dgm:bulletEnabled val="1"/>
        </dgm:presLayoutVars>
      </dgm:prSet>
      <dgm:spPr/>
      <dgm:t>
        <a:bodyPr/>
        <a:lstStyle/>
        <a:p>
          <a:endParaRPr lang="es-ES"/>
        </a:p>
      </dgm:t>
    </dgm:pt>
    <dgm:pt modelId="{733C7ED9-8883-4577-8C70-A2397DA98F68}" type="pres">
      <dgm:prSet presAssocID="{8DEC45AF-AFC5-4889-8DBC-144C1C57E537}" presName="FourNodes_2_text" presStyleLbl="node1" presStyleIdx="3" presStyleCnt="4">
        <dgm:presLayoutVars>
          <dgm:bulletEnabled val="1"/>
        </dgm:presLayoutVars>
      </dgm:prSet>
      <dgm:spPr/>
      <dgm:t>
        <a:bodyPr/>
        <a:lstStyle/>
        <a:p>
          <a:endParaRPr lang="es-ES"/>
        </a:p>
      </dgm:t>
    </dgm:pt>
    <dgm:pt modelId="{3FEBCD31-BBF7-4346-820D-FE5425013B4A}" type="pres">
      <dgm:prSet presAssocID="{8DEC45AF-AFC5-4889-8DBC-144C1C57E537}" presName="FourNodes_3_text" presStyleLbl="node1" presStyleIdx="3" presStyleCnt="4">
        <dgm:presLayoutVars>
          <dgm:bulletEnabled val="1"/>
        </dgm:presLayoutVars>
      </dgm:prSet>
      <dgm:spPr/>
      <dgm:t>
        <a:bodyPr/>
        <a:lstStyle/>
        <a:p>
          <a:endParaRPr lang="es-ES"/>
        </a:p>
      </dgm:t>
    </dgm:pt>
    <dgm:pt modelId="{309319B1-B632-43C6-B74D-419C0C5EDE7F}" type="pres">
      <dgm:prSet presAssocID="{8DEC45AF-AFC5-4889-8DBC-144C1C57E537}" presName="FourNodes_4_text" presStyleLbl="node1" presStyleIdx="3" presStyleCnt="4">
        <dgm:presLayoutVars>
          <dgm:bulletEnabled val="1"/>
        </dgm:presLayoutVars>
      </dgm:prSet>
      <dgm:spPr/>
      <dgm:t>
        <a:bodyPr/>
        <a:lstStyle/>
        <a:p>
          <a:endParaRPr lang="es-ES"/>
        </a:p>
      </dgm:t>
    </dgm:pt>
  </dgm:ptLst>
  <dgm:cxnLst>
    <dgm:cxn modelId="{DAE21A22-0BC4-453E-88A5-1438AE29DEDA}" type="presOf" srcId="{25D86459-0D75-4647-B768-BF9454535E4A}" destId="{557F1EFE-A8A5-4527-83A5-D2E0C5BAB3E6}" srcOrd="0" destOrd="0" presId="urn:microsoft.com/office/officeart/2005/8/layout/vProcess5"/>
    <dgm:cxn modelId="{F00D6866-374D-4618-A18E-34C4026F9276}" srcId="{8DEC45AF-AFC5-4889-8DBC-144C1C57E537}" destId="{86D9849E-9322-46ED-9A9A-71AE7286728D}" srcOrd="2" destOrd="0" parTransId="{168AE718-8027-49C2-A129-93E6EFD097D6}" sibTransId="{786045A6-BE81-470C-B3B8-C3C0DEA26C7E}"/>
    <dgm:cxn modelId="{A532186D-9ECD-430A-9B25-8AD09733939A}" type="presOf" srcId="{83C10C45-9779-4669-8973-8FF3602BBA03}" destId="{2838943E-CFCA-4A82-988E-D45BA4B50E15}" srcOrd="0" destOrd="0" presId="urn:microsoft.com/office/officeart/2005/8/layout/vProcess5"/>
    <dgm:cxn modelId="{5EA3DB7D-BE12-45DA-B955-C01369FB88DA}" type="presOf" srcId="{B5463216-57F6-42D3-B457-E95B16960EC2}" destId="{309319B1-B632-43C6-B74D-419C0C5EDE7F}" srcOrd="1" destOrd="0" presId="urn:microsoft.com/office/officeart/2005/8/layout/vProcess5"/>
    <dgm:cxn modelId="{E97A1FFD-85FC-4E50-B884-0BC876661116}" srcId="{8DEC45AF-AFC5-4889-8DBC-144C1C57E537}" destId="{B5463216-57F6-42D3-B457-E95B16960EC2}" srcOrd="3" destOrd="0" parTransId="{60B72D0B-6AB1-411D-A1FB-4544F6A0FA7E}" sibTransId="{F815A112-CDCA-46A7-B6AB-C22B386E94E7}"/>
    <dgm:cxn modelId="{41C8D5AB-0D71-4C76-A59E-2199F43C9C69}" type="presOf" srcId="{83C10C45-9779-4669-8973-8FF3602BBA03}" destId="{3FD2D1EC-B478-4282-858E-BE48854ECDC8}" srcOrd="1" destOrd="0" presId="urn:microsoft.com/office/officeart/2005/8/layout/vProcess5"/>
    <dgm:cxn modelId="{9B2CB953-59A6-4573-AEB8-D98FEE29D536}" srcId="{8DEC45AF-AFC5-4889-8DBC-144C1C57E537}" destId="{2C40C4F4-7F91-4AB1-98BC-198F2967F26B}" srcOrd="1" destOrd="0" parTransId="{47B1F1AE-585A-487A-B61B-AD7FB135297E}" sibTransId="{4B6A5424-27E7-4C0F-AC28-52419F205887}"/>
    <dgm:cxn modelId="{B7300339-7A30-4841-892C-9FB689F2B53C}" type="presOf" srcId="{2C40C4F4-7F91-4AB1-98BC-198F2967F26B}" destId="{733C7ED9-8883-4577-8C70-A2397DA98F68}" srcOrd="1" destOrd="0" presId="urn:microsoft.com/office/officeart/2005/8/layout/vProcess5"/>
    <dgm:cxn modelId="{D65B249C-BC35-428D-808A-6468703E0C3F}" type="presOf" srcId="{8DEC45AF-AFC5-4889-8DBC-144C1C57E537}" destId="{8321BAD2-46EB-49DB-B806-635038A934BA}" srcOrd="0" destOrd="0" presId="urn:microsoft.com/office/officeart/2005/8/layout/vProcess5"/>
    <dgm:cxn modelId="{47F44DCE-3285-4C7B-BA35-12B0BCA72672}" type="presOf" srcId="{86D9849E-9322-46ED-9A9A-71AE7286728D}" destId="{42DABF2A-DD3C-44F5-9B96-630584545DCA}" srcOrd="0" destOrd="0" presId="urn:microsoft.com/office/officeart/2005/8/layout/vProcess5"/>
    <dgm:cxn modelId="{35A30012-0222-4F56-8079-653489CE4485}" type="presOf" srcId="{B5463216-57F6-42D3-B457-E95B16960EC2}" destId="{3D4CB18B-6B7B-40A9-AA78-A319286ACDA9}" srcOrd="0" destOrd="0" presId="urn:microsoft.com/office/officeart/2005/8/layout/vProcess5"/>
    <dgm:cxn modelId="{B368EC66-BA05-4D80-983F-A6AA1B795A6E}" type="presOf" srcId="{4B6A5424-27E7-4C0F-AC28-52419F205887}" destId="{4D88459E-2FD1-41DD-B0B4-945F55CE0B90}" srcOrd="0" destOrd="0" presId="urn:microsoft.com/office/officeart/2005/8/layout/vProcess5"/>
    <dgm:cxn modelId="{98D298F2-0633-4ED9-9C84-06AE6C160451}" type="presOf" srcId="{86D9849E-9322-46ED-9A9A-71AE7286728D}" destId="{3FEBCD31-BBF7-4346-820D-FE5425013B4A}" srcOrd="1" destOrd="0" presId="urn:microsoft.com/office/officeart/2005/8/layout/vProcess5"/>
    <dgm:cxn modelId="{FD739BE8-9B61-4F86-9273-CD0AB121F701}" srcId="{8DEC45AF-AFC5-4889-8DBC-144C1C57E537}" destId="{83C10C45-9779-4669-8973-8FF3602BBA03}" srcOrd="0" destOrd="0" parTransId="{F44420FE-D672-4BAD-8C09-65FF08D9393E}" sibTransId="{25D86459-0D75-4647-B768-BF9454535E4A}"/>
    <dgm:cxn modelId="{9E6436C1-9CF6-44C6-BC7D-4AB6832385A9}" type="presOf" srcId="{786045A6-BE81-470C-B3B8-C3C0DEA26C7E}" destId="{B8F6001C-2A47-462E-9ECC-8BEC24D65599}" srcOrd="0" destOrd="0" presId="urn:microsoft.com/office/officeart/2005/8/layout/vProcess5"/>
    <dgm:cxn modelId="{F8C3B613-65CC-4CD3-B277-17976F1F0B82}" type="presOf" srcId="{2C40C4F4-7F91-4AB1-98BC-198F2967F26B}" destId="{3C74060E-D6B6-4E4E-A687-91F58A9F6C7E}" srcOrd="0" destOrd="0" presId="urn:microsoft.com/office/officeart/2005/8/layout/vProcess5"/>
    <dgm:cxn modelId="{1E4F905E-1575-4733-9C0F-0479291BABBC}" type="presParOf" srcId="{8321BAD2-46EB-49DB-B806-635038A934BA}" destId="{F007554D-A416-44B2-80CA-8604EC1E9228}" srcOrd="0" destOrd="0" presId="urn:microsoft.com/office/officeart/2005/8/layout/vProcess5"/>
    <dgm:cxn modelId="{FE2FC25B-722F-4A69-8757-721844E9840B}" type="presParOf" srcId="{8321BAD2-46EB-49DB-B806-635038A934BA}" destId="{2838943E-CFCA-4A82-988E-D45BA4B50E15}" srcOrd="1" destOrd="0" presId="urn:microsoft.com/office/officeart/2005/8/layout/vProcess5"/>
    <dgm:cxn modelId="{ACFB2EF4-97E4-4470-9DD1-C8637E85C92A}" type="presParOf" srcId="{8321BAD2-46EB-49DB-B806-635038A934BA}" destId="{3C74060E-D6B6-4E4E-A687-91F58A9F6C7E}" srcOrd="2" destOrd="0" presId="urn:microsoft.com/office/officeart/2005/8/layout/vProcess5"/>
    <dgm:cxn modelId="{931B467E-7D9B-4D09-8089-B45B00E8FBA1}" type="presParOf" srcId="{8321BAD2-46EB-49DB-B806-635038A934BA}" destId="{42DABF2A-DD3C-44F5-9B96-630584545DCA}" srcOrd="3" destOrd="0" presId="urn:microsoft.com/office/officeart/2005/8/layout/vProcess5"/>
    <dgm:cxn modelId="{A71E381F-879E-4B64-87C4-349C62CF8CD9}" type="presParOf" srcId="{8321BAD2-46EB-49DB-B806-635038A934BA}" destId="{3D4CB18B-6B7B-40A9-AA78-A319286ACDA9}" srcOrd="4" destOrd="0" presId="urn:microsoft.com/office/officeart/2005/8/layout/vProcess5"/>
    <dgm:cxn modelId="{CE86D736-3D5F-43D0-B95F-83A4CACFEACC}" type="presParOf" srcId="{8321BAD2-46EB-49DB-B806-635038A934BA}" destId="{557F1EFE-A8A5-4527-83A5-D2E0C5BAB3E6}" srcOrd="5" destOrd="0" presId="urn:microsoft.com/office/officeart/2005/8/layout/vProcess5"/>
    <dgm:cxn modelId="{FAD5D718-31E9-4974-974A-A3678EF77EAB}" type="presParOf" srcId="{8321BAD2-46EB-49DB-B806-635038A934BA}" destId="{4D88459E-2FD1-41DD-B0B4-945F55CE0B90}" srcOrd="6" destOrd="0" presId="urn:microsoft.com/office/officeart/2005/8/layout/vProcess5"/>
    <dgm:cxn modelId="{70F0F6A8-933A-4A4D-9148-D5C74A23E57A}" type="presParOf" srcId="{8321BAD2-46EB-49DB-B806-635038A934BA}" destId="{B8F6001C-2A47-462E-9ECC-8BEC24D65599}" srcOrd="7" destOrd="0" presId="urn:microsoft.com/office/officeart/2005/8/layout/vProcess5"/>
    <dgm:cxn modelId="{B3EEDF0A-DB11-4D1C-993F-F6C8297C2210}" type="presParOf" srcId="{8321BAD2-46EB-49DB-B806-635038A934BA}" destId="{3FD2D1EC-B478-4282-858E-BE48854ECDC8}" srcOrd="8" destOrd="0" presId="urn:microsoft.com/office/officeart/2005/8/layout/vProcess5"/>
    <dgm:cxn modelId="{E9831C51-58F1-4DBA-B00F-FE3917B78EB2}" type="presParOf" srcId="{8321BAD2-46EB-49DB-B806-635038A934BA}" destId="{733C7ED9-8883-4577-8C70-A2397DA98F68}" srcOrd="9" destOrd="0" presId="urn:microsoft.com/office/officeart/2005/8/layout/vProcess5"/>
    <dgm:cxn modelId="{E5BBA66D-39D8-4D2D-B94D-92AC5B886BC1}" type="presParOf" srcId="{8321BAD2-46EB-49DB-B806-635038A934BA}" destId="{3FEBCD31-BBF7-4346-820D-FE5425013B4A}" srcOrd="10" destOrd="0" presId="urn:microsoft.com/office/officeart/2005/8/layout/vProcess5"/>
    <dgm:cxn modelId="{0AAA1C37-D04C-4E15-B2B0-FBE5C3436528}" type="presParOf" srcId="{8321BAD2-46EB-49DB-B806-635038A934BA}" destId="{309319B1-B632-43C6-B74D-419C0C5EDE7F}"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E2605-D57A-45E2-A633-A4CC385D3F75}">
      <dsp:nvSpPr>
        <dsp:cNvPr id="0" name=""/>
        <dsp:cNvSpPr/>
      </dsp:nvSpPr>
      <dsp:spPr>
        <a:xfrm>
          <a:off x="3212185" y="63"/>
          <a:ext cx="1804046" cy="117263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dirty="0"/>
            <a:t>Universidad en el campo</a:t>
          </a:r>
        </a:p>
      </dsp:txBody>
      <dsp:txXfrm>
        <a:off x="3269428" y="57306"/>
        <a:ext cx="1689560" cy="1058144"/>
      </dsp:txXfrm>
    </dsp:sp>
    <dsp:sp modelId="{15F10F70-5EDD-4AF8-A5D5-0B35A89B1B8E}">
      <dsp:nvSpPr>
        <dsp:cNvPr id="0" name=""/>
        <dsp:cNvSpPr/>
      </dsp:nvSpPr>
      <dsp:spPr>
        <a:xfrm>
          <a:off x="2135691" y="584954"/>
          <a:ext cx="3873416" cy="3873416"/>
        </a:xfrm>
        <a:custGeom>
          <a:avLst/>
          <a:gdLst/>
          <a:ahLst/>
          <a:cxnLst/>
          <a:rect l="0" t="0" r="0" b="0"/>
          <a:pathLst>
            <a:path>
              <a:moveTo>
                <a:pt x="2892999" y="252562"/>
              </a:moveTo>
              <a:arcTo wR="1936708" hR="1936708" stAng="17975326" swAng="25485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87A569-FB39-406D-8E2A-9C20A63476BB}">
      <dsp:nvSpPr>
        <dsp:cNvPr id="0" name=""/>
        <dsp:cNvSpPr/>
      </dsp:nvSpPr>
      <dsp:spPr>
        <a:xfrm>
          <a:off x="5108209" y="1938900"/>
          <a:ext cx="1804046" cy="117263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dirty="0"/>
            <a:t>Innovación y emprendimiento</a:t>
          </a:r>
        </a:p>
      </dsp:txBody>
      <dsp:txXfrm>
        <a:off x="5165452" y="1996143"/>
        <a:ext cx="1689560" cy="1058144"/>
      </dsp:txXfrm>
    </dsp:sp>
    <dsp:sp modelId="{9531A820-BAF7-4DA3-BB59-E2C20FE0E03B}">
      <dsp:nvSpPr>
        <dsp:cNvPr id="0" name=""/>
        <dsp:cNvSpPr/>
      </dsp:nvSpPr>
      <dsp:spPr>
        <a:xfrm>
          <a:off x="2136816" y="588507"/>
          <a:ext cx="3873416" cy="3873416"/>
        </a:xfrm>
        <a:custGeom>
          <a:avLst/>
          <a:gdLst/>
          <a:ahLst/>
          <a:cxnLst/>
          <a:rect l="0" t="0" r="0" b="0"/>
          <a:pathLst>
            <a:path>
              <a:moveTo>
                <a:pt x="3778029" y="2537020"/>
              </a:moveTo>
              <a:arcTo wR="1936708" hR="1936708" stAng="1083428" swAng="26249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B0EC0F-04FE-4916-A6E7-08A01719D826}">
      <dsp:nvSpPr>
        <dsp:cNvPr id="0" name=""/>
        <dsp:cNvSpPr/>
      </dsp:nvSpPr>
      <dsp:spPr>
        <a:xfrm>
          <a:off x="3171501" y="3875609"/>
          <a:ext cx="1804046" cy="1172630"/>
        </a:xfrm>
        <a:prstGeom prst="roundRect">
          <a:avLst/>
        </a:prstGeom>
        <a:solidFill>
          <a:srgbClr val="FF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dirty="0"/>
            <a:t>Acción social</a:t>
          </a:r>
        </a:p>
      </dsp:txBody>
      <dsp:txXfrm>
        <a:off x="3228744" y="3932852"/>
        <a:ext cx="1689560" cy="1058144"/>
      </dsp:txXfrm>
    </dsp:sp>
    <dsp:sp modelId="{2BB68DA0-1B8E-4EF9-9593-69C136D3AF9F}">
      <dsp:nvSpPr>
        <dsp:cNvPr id="0" name=""/>
        <dsp:cNvSpPr/>
      </dsp:nvSpPr>
      <dsp:spPr>
        <a:xfrm>
          <a:off x="2136816" y="588507"/>
          <a:ext cx="3873416" cy="3873416"/>
        </a:xfrm>
        <a:custGeom>
          <a:avLst/>
          <a:gdLst/>
          <a:ahLst/>
          <a:cxnLst/>
          <a:rect l="0" t="0" r="0" b="0"/>
          <a:pathLst>
            <a:path>
              <a:moveTo>
                <a:pt x="1021699" y="3643634"/>
              </a:moveTo>
              <a:arcTo wR="1936708" hR="1936708" stAng="7091629" swAng="26249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319107-D5A2-49A6-8EF0-6777F5B4C825}">
      <dsp:nvSpPr>
        <dsp:cNvPr id="0" name=""/>
        <dsp:cNvSpPr/>
      </dsp:nvSpPr>
      <dsp:spPr>
        <a:xfrm>
          <a:off x="1234793" y="1938900"/>
          <a:ext cx="1804046" cy="1172630"/>
        </a:xfrm>
        <a:prstGeom prst="roundRect">
          <a:avLst/>
        </a:prstGeom>
        <a:solidFill>
          <a:srgbClr val="FF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b="1" kern="1200" dirty="0"/>
            <a:t>Educación para </a:t>
          </a:r>
          <a:r>
            <a:rPr lang="es-CO" sz="1700" b="1" kern="1200" dirty="0" smtClean="0"/>
            <a:t>todos</a:t>
          </a:r>
          <a:endParaRPr lang="es-CO" sz="1700" b="1" kern="1200" dirty="0"/>
        </a:p>
      </dsp:txBody>
      <dsp:txXfrm>
        <a:off x="1292036" y="1996143"/>
        <a:ext cx="1689560" cy="1058144"/>
      </dsp:txXfrm>
    </dsp:sp>
    <dsp:sp modelId="{F71320E0-F055-48CC-A0C3-626E0DADB605}">
      <dsp:nvSpPr>
        <dsp:cNvPr id="0" name=""/>
        <dsp:cNvSpPr/>
      </dsp:nvSpPr>
      <dsp:spPr>
        <a:xfrm>
          <a:off x="2137888" y="585121"/>
          <a:ext cx="3873416" cy="3873416"/>
        </a:xfrm>
        <a:custGeom>
          <a:avLst/>
          <a:gdLst/>
          <a:ahLst/>
          <a:cxnLst/>
          <a:rect l="0" t="0" r="0" b="0"/>
          <a:pathLst>
            <a:path>
              <a:moveTo>
                <a:pt x="94425" y="1339352"/>
              </a:moveTo>
              <a:arcTo wR="1936708" hR="1936708" stAng="11877909" swAng="270866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8943E-CFCA-4A82-988E-D45BA4B50E15}">
      <dsp:nvSpPr>
        <dsp:cNvPr id="0" name=""/>
        <dsp:cNvSpPr/>
      </dsp:nvSpPr>
      <dsp:spPr>
        <a:xfrm>
          <a:off x="-118767" y="0"/>
          <a:ext cx="4863035" cy="9308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91440" rIns="0" bIns="91440" numCol="1" spcCol="1270" anchor="ctr" anchorCtr="0">
          <a:noAutofit/>
        </a:bodyPr>
        <a:lstStyle/>
        <a:p>
          <a:pPr marL="3492500" lvl="0" indent="-3492500" algn="ctr" defTabSz="917575">
            <a:lnSpc>
              <a:spcPct val="90000"/>
            </a:lnSpc>
            <a:spcBef>
              <a:spcPct val="0"/>
            </a:spcBef>
            <a:spcAft>
              <a:spcPct val="35000"/>
            </a:spcAft>
          </a:pPr>
          <a:r>
            <a:rPr lang="es-CO" sz="2400" b="1" kern="1200" dirty="0">
              <a:effectLst>
                <a:outerShdw blurRad="38100" dist="38100" dir="2700000" algn="tl">
                  <a:srgbClr val="000000">
                    <a:alpha val="43137"/>
                  </a:srgbClr>
                </a:outerShdw>
              </a:effectLst>
            </a:rPr>
            <a:t>Descubre tus </a:t>
          </a:r>
          <a:r>
            <a:rPr lang="es-CO" sz="2400" b="1" kern="1200" dirty="0" smtClean="0">
              <a:effectLst>
                <a:outerShdw blurRad="38100" dist="38100" dir="2700000" algn="tl">
                  <a:srgbClr val="000000">
                    <a:alpha val="43137"/>
                  </a:srgbClr>
                </a:outerShdw>
              </a:effectLst>
            </a:rPr>
            <a:t>competencias.</a:t>
          </a:r>
          <a:endParaRPr lang="es-ES" sz="2400" b="1" kern="1200" dirty="0">
            <a:effectLst>
              <a:outerShdw blurRad="38100" dist="38100" dir="2700000" algn="tl">
                <a:srgbClr val="000000">
                  <a:alpha val="43137"/>
                </a:srgbClr>
              </a:outerShdw>
            </a:effectLst>
            <a:latin typeface="+mj-lt"/>
          </a:endParaRPr>
        </a:p>
      </dsp:txBody>
      <dsp:txXfrm>
        <a:off x="-91503" y="27264"/>
        <a:ext cx="3817895" cy="876348"/>
      </dsp:txXfrm>
    </dsp:sp>
    <dsp:sp modelId="{3C74060E-D6B6-4E4E-A687-91F58A9F6C7E}">
      <dsp:nvSpPr>
        <dsp:cNvPr id="0" name=""/>
        <dsp:cNvSpPr/>
      </dsp:nvSpPr>
      <dsp:spPr>
        <a:xfrm>
          <a:off x="182038" y="1100127"/>
          <a:ext cx="5109860" cy="9308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1440" rIns="0" bIns="91440" numCol="1" spcCol="1270" anchor="ctr" anchorCtr="1">
          <a:noAutofit/>
        </a:bodyPr>
        <a:lstStyle/>
        <a:p>
          <a:pPr lvl="0" algn="l" defTabSz="1066800">
            <a:lnSpc>
              <a:spcPct val="90000"/>
            </a:lnSpc>
            <a:spcBef>
              <a:spcPct val="0"/>
            </a:spcBef>
            <a:spcAft>
              <a:spcPct val="35000"/>
            </a:spcAft>
          </a:pPr>
          <a:r>
            <a:rPr lang="es-CO" sz="2400" b="1" kern="1200" dirty="0" smtClean="0">
              <a:effectLst>
                <a:outerShdw blurRad="38100" dist="38100" dir="2700000" algn="tl">
                  <a:srgbClr val="000000">
                    <a:alpha val="43137"/>
                  </a:srgbClr>
                </a:outerShdw>
              </a:effectLst>
            </a:rPr>
            <a:t>Contrasta </a:t>
          </a:r>
          <a:r>
            <a:rPr lang="es-CO" sz="2400" b="1" kern="1200" dirty="0">
              <a:effectLst>
                <a:outerShdw blurRad="38100" dist="38100" dir="2700000" algn="tl">
                  <a:srgbClr val="000000">
                    <a:alpha val="43137"/>
                  </a:srgbClr>
                </a:outerShdw>
              </a:effectLst>
            </a:rPr>
            <a:t>tus conocimientos: aprendes y </a:t>
          </a:r>
          <a:r>
            <a:rPr lang="es-CO" sz="2400" b="1" kern="1200" dirty="0" smtClean="0">
              <a:effectLst>
                <a:outerShdw blurRad="38100" dist="38100" dir="2700000" algn="tl">
                  <a:srgbClr val="000000">
                    <a:alpha val="43137"/>
                  </a:srgbClr>
                </a:outerShdw>
              </a:effectLst>
            </a:rPr>
            <a:t>sirves.</a:t>
          </a:r>
          <a:endParaRPr lang="es-ES" sz="2400" b="1" kern="1200" dirty="0">
            <a:effectLst>
              <a:outerShdw blurRad="38100" dist="38100" dir="2700000" algn="tl">
                <a:srgbClr val="000000">
                  <a:alpha val="43137"/>
                </a:srgbClr>
              </a:outerShdw>
            </a:effectLst>
            <a:latin typeface="+mj-lt"/>
          </a:endParaRPr>
        </a:p>
      </dsp:txBody>
      <dsp:txXfrm>
        <a:off x="209302" y="1127391"/>
        <a:ext cx="4015093" cy="876348"/>
      </dsp:txXfrm>
    </dsp:sp>
    <dsp:sp modelId="{42DABF2A-DD3C-44F5-9B96-630584545DCA}">
      <dsp:nvSpPr>
        <dsp:cNvPr id="0" name=""/>
        <dsp:cNvSpPr/>
      </dsp:nvSpPr>
      <dsp:spPr>
        <a:xfrm>
          <a:off x="1203425" y="2200254"/>
          <a:ext cx="4363223" cy="9308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1440" rIns="0" bIns="91440" numCol="1" spcCol="1270" anchor="ctr" anchorCtr="1">
          <a:noAutofit/>
        </a:bodyPr>
        <a:lstStyle/>
        <a:p>
          <a:pPr lvl="0" algn="l" defTabSz="1066800">
            <a:lnSpc>
              <a:spcPct val="90000"/>
            </a:lnSpc>
            <a:spcBef>
              <a:spcPct val="0"/>
            </a:spcBef>
            <a:spcAft>
              <a:spcPct val="35000"/>
            </a:spcAft>
          </a:pPr>
          <a:r>
            <a:rPr lang="es-CO" sz="2400" b="1" kern="1200" dirty="0" smtClean="0">
              <a:effectLst>
                <a:outerShdw blurRad="38100" dist="38100" dir="2700000" algn="tl">
                  <a:srgbClr val="000000">
                    <a:alpha val="43137"/>
                  </a:srgbClr>
                </a:outerShdw>
              </a:effectLst>
            </a:rPr>
            <a:t>Aumenta </a:t>
          </a:r>
          <a:r>
            <a:rPr lang="es-CO" sz="2400" b="1" kern="1200" dirty="0">
              <a:effectLst>
                <a:outerShdw blurRad="38100" dist="38100" dir="2700000" algn="tl">
                  <a:srgbClr val="000000">
                    <a:alpha val="43137"/>
                  </a:srgbClr>
                </a:outerShdw>
              </a:effectLst>
            </a:rPr>
            <a:t>tu realización </a:t>
          </a:r>
          <a:r>
            <a:rPr lang="es-CO" sz="2400" b="1" kern="1200" dirty="0" smtClean="0">
              <a:effectLst>
                <a:outerShdw blurRad="38100" dist="38100" dir="2700000" algn="tl">
                  <a:srgbClr val="000000">
                    <a:alpha val="43137"/>
                  </a:srgbClr>
                </a:outerShdw>
              </a:effectLst>
            </a:rPr>
            <a:t>personal.</a:t>
          </a:r>
          <a:endParaRPr lang="es-ES" sz="2400" b="1" kern="1200" dirty="0">
            <a:effectLst>
              <a:outerShdw blurRad="38100" dist="38100" dir="2700000" algn="tl">
                <a:srgbClr val="000000">
                  <a:alpha val="43137"/>
                </a:srgbClr>
              </a:outerShdw>
            </a:effectLst>
            <a:latin typeface="+mj-lt"/>
          </a:endParaRPr>
        </a:p>
      </dsp:txBody>
      <dsp:txXfrm>
        <a:off x="1230689" y="2227518"/>
        <a:ext cx="3425907" cy="876348"/>
      </dsp:txXfrm>
    </dsp:sp>
    <dsp:sp modelId="{3D4CB18B-6B7B-40A9-AA78-A319286ACDA9}">
      <dsp:nvSpPr>
        <dsp:cNvPr id="0" name=""/>
        <dsp:cNvSpPr/>
      </dsp:nvSpPr>
      <dsp:spPr>
        <a:xfrm>
          <a:off x="626228" y="3300381"/>
          <a:ext cx="5897853" cy="93087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91440" rIns="0" bIns="91440" numCol="1" spcCol="1270" anchor="ctr" anchorCtr="1">
          <a:noAutofit/>
        </a:bodyPr>
        <a:lstStyle/>
        <a:p>
          <a:pPr lvl="0" algn="l" defTabSz="1066800">
            <a:lnSpc>
              <a:spcPct val="90000"/>
            </a:lnSpc>
            <a:spcBef>
              <a:spcPct val="0"/>
            </a:spcBef>
            <a:spcAft>
              <a:spcPct val="35000"/>
            </a:spcAft>
          </a:pPr>
          <a:r>
            <a:rPr lang="es-CO" sz="2400" b="1" kern="1200" dirty="0" smtClean="0">
              <a:effectLst>
                <a:outerShdw blurRad="38100" dist="38100" dir="2700000" algn="tl">
                  <a:srgbClr val="000000">
                    <a:alpha val="43137"/>
                  </a:srgbClr>
                </a:outerShdw>
              </a:effectLst>
            </a:rPr>
            <a:t>Agrega </a:t>
          </a:r>
          <a:r>
            <a:rPr lang="es-CO" sz="2400" b="1" kern="1200" dirty="0">
              <a:effectLst>
                <a:outerShdw blurRad="38100" dist="38100" dir="2700000" algn="tl">
                  <a:srgbClr val="000000">
                    <a:alpha val="43137"/>
                  </a:srgbClr>
                </a:outerShdw>
              </a:effectLst>
            </a:rPr>
            <a:t>valor a tu hoja de </a:t>
          </a:r>
          <a:r>
            <a:rPr lang="es-CO" sz="2400" b="1" kern="1200" dirty="0" smtClean="0">
              <a:effectLst>
                <a:outerShdw blurRad="38100" dist="38100" dir="2700000" algn="tl">
                  <a:srgbClr val="000000">
                    <a:alpha val="43137"/>
                  </a:srgbClr>
                </a:outerShdw>
              </a:effectLst>
            </a:rPr>
            <a:t>vida </a:t>
          </a:r>
          <a:r>
            <a:rPr lang="es-CO" sz="2400" b="1" kern="1200" dirty="0">
              <a:effectLst>
                <a:outerShdw blurRad="38100" dist="38100" dir="2700000" algn="tl">
                  <a:srgbClr val="000000">
                    <a:alpha val="43137"/>
                  </a:srgbClr>
                </a:outerShdw>
              </a:effectLst>
            </a:rPr>
            <a:t>porque tendrás una certificación de tu </a:t>
          </a:r>
          <a:r>
            <a:rPr lang="es-CO" sz="2400" b="1" kern="1200" dirty="0" smtClean="0">
              <a:effectLst>
                <a:outerShdw blurRad="38100" dist="38100" dir="2700000" algn="tl">
                  <a:srgbClr val="000000">
                    <a:alpha val="43137"/>
                  </a:srgbClr>
                </a:outerShdw>
              </a:effectLst>
            </a:rPr>
            <a:t>servicio.</a:t>
          </a:r>
          <a:endParaRPr lang="es-ES" sz="2400" b="1" kern="1200" dirty="0">
            <a:effectLst>
              <a:outerShdw blurRad="38100" dist="38100" dir="2700000" algn="tl">
                <a:srgbClr val="000000">
                  <a:alpha val="43137"/>
                </a:srgbClr>
              </a:outerShdw>
            </a:effectLst>
            <a:latin typeface="+mj-lt"/>
          </a:endParaRPr>
        </a:p>
      </dsp:txBody>
      <dsp:txXfrm>
        <a:off x="653492" y="3327645"/>
        <a:ext cx="4642670" cy="876348"/>
      </dsp:txXfrm>
    </dsp:sp>
    <dsp:sp modelId="{557F1EFE-A8A5-4527-83A5-D2E0C5BAB3E6}">
      <dsp:nvSpPr>
        <dsp:cNvPr id="0" name=""/>
        <dsp:cNvSpPr/>
      </dsp:nvSpPr>
      <dsp:spPr>
        <a:xfrm>
          <a:off x="3752366" y="712966"/>
          <a:ext cx="605069" cy="6050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S" sz="2700" kern="1200"/>
        </a:p>
      </dsp:txBody>
      <dsp:txXfrm>
        <a:off x="3888507" y="712966"/>
        <a:ext cx="332787" cy="455314"/>
      </dsp:txXfrm>
    </dsp:sp>
    <dsp:sp modelId="{4D88459E-2FD1-41DD-B0B4-945F55CE0B90}">
      <dsp:nvSpPr>
        <dsp:cNvPr id="0" name=""/>
        <dsp:cNvSpPr/>
      </dsp:nvSpPr>
      <dsp:spPr>
        <a:xfrm>
          <a:off x="4227756" y="1813094"/>
          <a:ext cx="605069" cy="6050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S" sz="2700" kern="1200"/>
        </a:p>
      </dsp:txBody>
      <dsp:txXfrm>
        <a:off x="4363897" y="1813094"/>
        <a:ext cx="332787" cy="455314"/>
      </dsp:txXfrm>
    </dsp:sp>
    <dsp:sp modelId="{B8F6001C-2A47-462E-9ECC-8BEC24D65599}">
      <dsp:nvSpPr>
        <dsp:cNvPr id="0" name=""/>
        <dsp:cNvSpPr/>
      </dsp:nvSpPr>
      <dsp:spPr>
        <a:xfrm>
          <a:off x="4875831" y="2952326"/>
          <a:ext cx="605069" cy="6050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ES" sz="2700" kern="1200"/>
        </a:p>
      </dsp:txBody>
      <dsp:txXfrm>
        <a:off x="5011972" y="2952326"/>
        <a:ext cx="332787" cy="45531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0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01"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0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03"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4"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05"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‹Nº›</a:t>
            </a:fld>
            <a:endParaRPr lang="en-US"/>
          </a:p>
        </p:txBody>
      </p:sp>
    </p:spTree>
    <p:extLst>
      <p:ext uri="{BB962C8B-B14F-4D97-AF65-F5344CB8AC3E}">
        <p14:creationId xmlns:p14="http://schemas.microsoft.com/office/powerpoint/2010/main" val="32534082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4EB8AC1B-C5DB-454A-8920-35F2CE1F2B3F}" type="slidenum">
              <a:rPr lang="es-ES" smtClean="0"/>
              <a:t>15</a:t>
            </a:fld>
            <a:endParaRPr lang="es-ES"/>
          </a:p>
        </p:txBody>
      </p:sp>
    </p:spTree>
    <p:extLst>
      <p:ext uri="{BB962C8B-B14F-4D97-AF65-F5344CB8AC3E}">
        <p14:creationId xmlns:p14="http://schemas.microsoft.com/office/powerpoint/2010/main" val="3297829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81" name="Text Placeholder 2"/>
          <p:cNvSpPr>
            <a:spLocks noGrp="1"/>
          </p:cNvSpPr>
          <p:nvPr>
            <p:ph type="body" idx="1" hasCustomPrompt="1"/>
          </p:nvPr>
        </p:nvSpPr>
        <p:spPr>
          <a:xfrm>
            <a:off x="1406279" y="3833698"/>
            <a:ext cx="6331441" cy="680113"/>
          </a:xfrm>
        </p:spPr>
        <p:txBody>
          <a:bodyPr>
            <a:normAutofit/>
          </a:bodyPr>
          <a:lstStyle>
            <a:lvl1pPr marL="0" indent="0" algn="ctr">
              <a:buNone/>
              <a:defRPr sz="2000">
                <a:solidFill>
                  <a:schemeClr val="bg1"/>
                </a:solidFill>
                <a:latin typeface="FritzQuadrat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Si es necesario el nombre de la dependencia, escribirlo aquí con el tipo de letra: FritzQuadrata mínimo a 20 pts.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83" name="Title 1"/>
          <p:cNvSpPr>
            <a:spLocks noGrp="1"/>
          </p:cNvSpPr>
          <p:nvPr>
            <p:ph type="title" hasCustomPrompt="1"/>
          </p:nvPr>
        </p:nvSpPr>
        <p:spPr>
          <a:xfrm>
            <a:off x="627459" y="2442021"/>
            <a:ext cx="7886700" cy="1325563"/>
          </a:xfrm>
        </p:spPr>
        <p:txBody>
          <a:bodyPr/>
          <a:lstStyle>
            <a:lvl1pPr algn="ctr">
              <a:defRPr sz="4400">
                <a:solidFill>
                  <a:srgbClr val="014075"/>
                </a:solidFill>
                <a:latin typeface="FritzQuadrata bold" pitchFamily="2" charset="0"/>
              </a:defRPr>
            </a:lvl1pPr>
          </a:lstStyle>
          <a:p>
            <a:r>
              <a:rPr lang="es-ES" dirty="0"/>
              <a:t>TÍTULO DE LA</a:t>
            </a:r>
            <a:br>
              <a:rPr lang="es-ES" dirty="0"/>
            </a:br>
            <a:r>
              <a:rPr lang="es-ES" dirty="0"/>
              <a:t>PRESENTACIÓN</a:t>
            </a:r>
            <a:br>
              <a:rPr lang="es-ES" dirty="0"/>
            </a:br>
            <a:r>
              <a:rPr lang="es-ES" sz="1200" dirty="0">
                <a:solidFill>
                  <a:schemeClr val="tx1"/>
                </a:solidFill>
              </a:rPr>
              <a:t>(tipo de letra: FritzQuadrata </a:t>
            </a:r>
            <a:r>
              <a:rPr lang="es-ES" sz="1200" dirty="0" err="1">
                <a:solidFill>
                  <a:schemeClr val="tx1"/>
                </a:solidFill>
              </a:rPr>
              <a:t>bold</a:t>
            </a:r>
            <a:r>
              <a:rPr lang="es-ES" sz="1200" dirty="0">
                <a:solidFill>
                  <a:schemeClr val="tx1"/>
                </a:solidFill>
              </a:rPr>
              <a:t> tamaño: 44)</a:t>
            </a:r>
            <a:endParaRPr lang="en-US" dirty="0"/>
          </a:p>
        </p:txBody>
      </p:sp>
      <p:sp>
        <p:nvSpPr>
          <p:cNvPr id="1048584" name="Text Placeholder 2"/>
          <p:cNvSpPr>
            <a:spLocks noGrp="1"/>
          </p:cNvSpPr>
          <p:nvPr>
            <p:ph type="body" idx="1" hasCustomPrompt="1"/>
          </p:nvPr>
        </p:nvSpPr>
        <p:spPr>
          <a:xfrm>
            <a:off x="628650" y="5253643"/>
            <a:ext cx="7885509" cy="357448"/>
          </a:xfrm>
        </p:spPr>
        <p:txBody>
          <a:bodyPr anchor="t">
            <a:normAutofit/>
          </a:bodyPr>
          <a:lstStyle>
            <a:lvl1pPr marL="0" indent="0" algn="ctr">
              <a:buNone/>
              <a:defRPr sz="18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Usa esta diapositiva para el título de la presentación o subtemas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86" name="Title 1"/>
          <p:cNvSpPr>
            <a:spLocks noGrp="1"/>
          </p:cNvSpPr>
          <p:nvPr>
            <p:ph type="title" hasCustomPrompt="1"/>
          </p:nvPr>
        </p:nvSpPr>
        <p:spPr>
          <a:xfrm>
            <a:off x="629841" y="365126"/>
            <a:ext cx="7886700" cy="1325563"/>
          </a:xfrm>
        </p:spPr>
        <p:txBody>
          <a:bodyPr/>
          <a:lstStyle>
            <a:lvl1pPr algn="ctr">
              <a:defRPr sz="3400">
                <a:solidFill>
                  <a:srgbClr val="004883"/>
                </a:solidFill>
                <a:latin typeface="FritzQuadrata bold" pitchFamily="2" charset="0"/>
              </a:defRPr>
            </a:lvl1pPr>
          </a:lstStyle>
          <a:p>
            <a:r>
              <a:rPr lang="es-ES" dirty="0"/>
              <a:t>TÍTULO</a:t>
            </a:r>
            <a:endParaRPr lang="en-US" dirty="0"/>
          </a:p>
        </p:txBody>
      </p:sp>
      <p:sp>
        <p:nvSpPr>
          <p:cNvPr id="1048587" name="Text Placeholder 2"/>
          <p:cNvSpPr>
            <a:spLocks noGrp="1"/>
          </p:cNvSpPr>
          <p:nvPr>
            <p:ph type="body" idx="1" hasCustomPrompt="1"/>
          </p:nvPr>
        </p:nvSpPr>
        <p:spPr>
          <a:xfrm>
            <a:off x="629841" y="1827241"/>
            <a:ext cx="3868340" cy="4157920"/>
          </a:xfrm>
        </p:spPr>
        <p:txBody>
          <a:bodyPr anchor="t">
            <a:normAutofit/>
          </a:bodyPr>
          <a:lstStyle>
            <a:lvl1pPr marL="0" indent="0" algn="l">
              <a:buNone/>
              <a:defRPr sz="18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Texto con tipografía legible, se recomienda “</a:t>
            </a:r>
            <a:r>
              <a:rPr lang="es-ES" dirty="0" err="1"/>
              <a:t>calibri</a:t>
            </a:r>
            <a:r>
              <a:rPr lang="es-ES" dirty="0"/>
              <a:t>” mínimo a 18 puntos. No exceder las 6 líneas de texto.</a:t>
            </a:r>
          </a:p>
        </p:txBody>
      </p:sp>
      <p:sp>
        <p:nvSpPr>
          <p:cNvPr id="1048588" name="Content Placeholder 5"/>
          <p:cNvSpPr>
            <a:spLocks noGrp="1"/>
          </p:cNvSpPr>
          <p:nvPr>
            <p:ph sz="quarter" idx="4" hasCustomPrompt="1"/>
          </p:nvPr>
        </p:nvSpPr>
        <p:spPr>
          <a:xfrm>
            <a:off x="4626768" y="1827242"/>
            <a:ext cx="3887391" cy="4157919"/>
          </a:xfrm>
        </p:spPr>
        <p:txBody>
          <a:bodyPr>
            <a:normAutofit/>
          </a:bodyPr>
          <a:lstStyle>
            <a:lvl1pPr>
              <a:defRPr sz="2000"/>
            </a:lvl1pPr>
          </a:lstStyle>
          <a:p>
            <a:pPr lvl="0"/>
            <a:r>
              <a:rPr lang="es-MX" noProof="0" dirty="0"/>
              <a:t>Agrega</a:t>
            </a:r>
            <a:r>
              <a:rPr lang="en-US" dirty="0"/>
              <a:t> </a:t>
            </a:r>
            <a:r>
              <a:rPr lang="es-MX" noProof="0" dirty="0"/>
              <a:t>tu</a:t>
            </a:r>
            <a:r>
              <a:rPr lang="en-US" dirty="0"/>
              <a:t> imagen </a:t>
            </a:r>
            <a:r>
              <a:rPr lang="es-MX" noProof="0" dirty="0"/>
              <a:t>aquí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92" name="Title 1"/>
          <p:cNvSpPr>
            <a:spLocks noGrp="1"/>
          </p:cNvSpPr>
          <p:nvPr>
            <p:ph type="title" hasCustomPrompt="1"/>
          </p:nvPr>
        </p:nvSpPr>
        <p:spPr>
          <a:xfrm>
            <a:off x="629841" y="457200"/>
            <a:ext cx="7886700" cy="681644"/>
          </a:xfrm>
        </p:spPr>
        <p:txBody>
          <a:bodyPr anchor="b"/>
          <a:lstStyle>
            <a:lvl1pPr algn="ctr">
              <a:defRPr sz="3400">
                <a:solidFill>
                  <a:srgbClr val="004883"/>
                </a:solidFill>
                <a:latin typeface="FritzQuadrata bold" pitchFamily="2" charset="0"/>
              </a:defRPr>
            </a:lvl1pPr>
          </a:lstStyle>
          <a:p>
            <a:r>
              <a:rPr lang="es-ES" dirty="0"/>
              <a:t>TÍTULO</a:t>
            </a:r>
            <a:endParaRPr lang="en-US" dirty="0"/>
          </a:p>
        </p:txBody>
      </p:sp>
      <p:sp>
        <p:nvSpPr>
          <p:cNvPr id="1048593" name="Content Placeholder 2"/>
          <p:cNvSpPr>
            <a:spLocks noGrp="1"/>
          </p:cNvSpPr>
          <p:nvPr>
            <p:ph idx="1" hasCustomPrompt="1"/>
          </p:nvPr>
        </p:nvSpPr>
        <p:spPr>
          <a:xfrm>
            <a:off x="627458" y="2751513"/>
            <a:ext cx="7889083" cy="3109538"/>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agregar texto o imagen</a:t>
            </a:r>
            <a:endParaRPr lang="en-US" dirty="0"/>
          </a:p>
        </p:txBody>
      </p:sp>
      <p:sp>
        <p:nvSpPr>
          <p:cNvPr id="1048594" name="Text Placeholder 3"/>
          <p:cNvSpPr>
            <a:spLocks noGrp="1"/>
          </p:cNvSpPr>
          <p:nvPr>
            <p:ph type="body" sz="half" idx="2" hasCustomPrompt="1"/>
          </p:nvPr>
        </p:nvSpPr>
        <p:spPr>
          <a:xfrm>
            <a:off x="628650" y="1305096"/>
            <a:ext cx="7886699" cy="1280162"/>
          </a:xfrm>
        </p:spPr>
        <p:txBody>
          <a:bodyPr>
            <a:normAutofit/>
          </a:bodyPr>
          <a:lstStyle>
            <a:lvl1pPr marL="0" indent="0" algn="just">
              <a:buNone/>
              <a:defRPr sz="18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Texto con tipografía legible, se recomienda “</a:t>
            </a:r>
            <a:r>
              <a:rPr lang="es-ES" dirty="0" err="1"/>
              <a:t>calibri</a:t>
            </a:r>
            <a:r>
              <a:rPr lang="es-ES" dirty="0"/>
              <a:t>” mínimo a 18 puntos. No exceder las 6 líneas de texto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598" name="Título 1"/>
          <p:cNvSpPr>
            <a:spLocks noGrp="1"/>
          </p:cNvSpPr>
          <p:nvPr>
            <p:ph type="title" hasCustomPrompt="1"/>
          </p:nvPr>
        </p:nvSpPr>
        <p:spPr>
          <a:xfrm>
            <a:off x="628650" y="2821211"/>
            <a:ext cx="7886700" cy="1082574"/>
          </a:xfrm>
        </p:spPr>
        <p:txBody>
          <a:bodyPr>
            <a:normAutofit/>
          </a:bodyPr>
          <a:lstStyle>
            <a:lvl1pPr algn="ctr">
              <a:defRPr sz="2200">
                <a:solidFill>
                  <a:schemeClr val="tx1"/>
                </a:solidFill>
                <a:latin typeface="FritzQuadrata bold" pitchFamily="2" charset="0"/>
              </a:defRPr>
            </a:lvl1pPr>
          </a:lstStyle>
          <a:p>
            <a:r>
              <a:rPr lang="es-ES" dirty="0"/>
              <a:t>Espacio para información de contacto (si es necesario)</a:t>
            </a:r>
            <a:br>
              <a:rPr lang="es-ES" dirty="0"/>
            </a:br>
            <a:r>
              <a:rPr lang="es-ES" dirty="0"/>
              <a:t>(tipo de letra: FritzQuadrata </a:t>
            </a:r>
            <a:r>
              <a:rPr lang="es-ES" dirty="0" err="1"/>
              <a:t>bold</a:t>
            </a:r>
            <a:r>
              <a:rPr lang="es-ES" dirty="0"/>
              <a:t> mínimo a 18 puntos)</a:t>
            </a:r>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7240" y="0"/>
            <a:ext cx="7543800" cy="381000"/>
          </a:xfrm>
          <a:custGeom>
            <a:avLst/>
            <a:gdLst/>
            <a:ahLst/>
            <a:cxnLst/>
            <a:rect l="l" t="t" r="r" b="b"/>
            <a:pathLst>
              <a:path w="7543800" h="381000">
                <a:moveTo>
                  <a:pt x="7543800" y="0"/>
                </a:moveTo>
                <a:lnTo>
                  <a:pt x="0" y="0"/>
                </a:lnTo>
                <a:lnTo>
                  <a:pt x="0" y="381000"/>
                </a:lnTo>
                <a:lnTo>
                  <a:pt x="7543800" y="381000"/>
                </a:lnTo>
                <a:lnTo>
                  <a:pt x="7543800" y="0"/>
                </a:lnTo>
                <a:close/>
              </a:path>
            </a:pathLst>
          </a:custGeom>
          <a:solidFill>
            <a:srgbClr val="7ED13A"/>
          </a:solidFill>
        </p:spPr>
        <p:txBody>
          <a:bodyPr wrap="square" lIns="0" tIns="0" rIns="0" bIns="0" rtlCol="0"/>
          <a:lstStyle/>
          <a:p>
            <a:endParaRPr/>
          </a:p>
        </p:txBody>
      </p:sp>
      <p:sp>
        <p:nvSpPr>
          <p:cNvPr id="17" name="bg object 17"/>
          <p:cNvSpPr/>
          <p:nvPr/>
        </p:nvSpPr>
        <p:spPr>
          <a:xfrm>
            <a:off x="777240" y="6172200"/>
            <a:ext cx="7543800" cy="27940"/>
          </a:xfrm>
          <a:custGeom>
            <a:avLst/>
            <a:gdLst/>
            <a:ahLst/>
            <a:cxnLst/>
            <a:rect l="l" t="t" r="r" b="b"/>
            <a:pathLst>
              <a:path w="7543800" h="27939">
                <a:moveTo>
                  <a:pt x="7543800" y="0"/>
                </a:moveTo>
                <a:lnTo>
                  <a:pt x="0" y="0"/>
                </a:lnTo>
                <a:lnTo>
                  <a:pt x="0" y="27431"/>
                </a:lnTo>
                <a:lnTo>
                  <a:pt x="7543800" y="27431"/>
                </a:lnTo>
                <a:lnTo>
                  <a:pt x="7543800" y="0"/>
                </a:lnTo>
                <a:close/>
              </a:path>
            </a:pathLst>
          </a:custGeom>
          <a:solidFill>
            <a:srgbClr val="7ED13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rgbClr val="4E5B6E"/>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62538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01662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9D812-3AC9-4125-9F5D-E438216456AB}" type="datetimeFigureOut">
              <a:rPr lang="es-MX" smtClean="0"/>
              <a:t>21/09/2022</a:t>
            </a:fld>
            <a:endParaRPr lang="es-MX"/>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3B278-A384-470A-9A4C-597CA7C7FCE8}"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jpeg"/><Relationship Id="rId7" Type="http://schemas.openxmlformats.org/officeDocument/2006/relationships/image" Target="../media/image29.jpeg"/><Relationship Id="rId12" Type="http://schemas.openxmlformats.org/officeDocument/2006/relationships/image" Target="../media/image34.jpg"/><Relationship Id="rId17" Type="http://schemas.openxmlformats.org/officeDocument/2006/relationships/image" Target="../media/image39.jpeg"/><Relationship Id="rId2" Type="http://schemas.openxmlformats.org/officeDocument/2006/relationships/image" Target="../media/image24.png"/><Relationship Id="rId16" Type="http://schemas.openxmlformats.org/officeDocument/2006/relationships/image" Target="../media/image38.gif"/><Relationship Id="rId20"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28.jpg"/><Relationship Id="rId11" Type="http://schemas.openxmlformats.org/officeDocument/2006/relationships/image" Target="../media/image33.png"/><Relationship Id="rId5" Type="http://schemas.openxmlformats.org/officeDocument/2006/relationships/image" Target="../media/image27.jpg"/><Relationship Id="rId15" Type="http://schemas.openxmlformats.org/officeDocument/2006/relationships/image" Target="../media/image37.jpeg"/><Relationship Id="rId23" Type="http://schemas.openxmlformats.org/officeDocument/2006/relationships/image" Target="../media/image45.jpe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g"/><Relationship Id="rId22" Type="http://schemas.openxmlformats.org/officeDocument/2006/relationships/image" Target="../media/image44.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6.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amauta-international.com/zopp_s.pdf" TargetMode="External"/><Relationship Id="rId2" Type="http://schemas.openxmlformats.org/officeDocument/2006/relationships/hyperlink" Target="http://www.redxlasalud.org/index.php/mod.documentos/mem.detalle/id.1107" TargetMode="External"/><Relationship Id="rId1" Type="http://schemas.openxmlformats.org/officeDocument/2006/relationships/slideLayout" Target="../slideLayouts/slideLayout7.xml"/><Relationship Id="rId4" Type="http://schemas.openxmlformats.org/officeDocument/2006/relationships/hyperlink" Target="http://www.redxlasalud.org/index.php/mod.documentos/mem.detalle/id.110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unicauca.edu.co/innovaccioncauca/content/capacitaci%C3%B3n-en-" TargetMode="External"/><Relationship Id="rId2" Type="http://schemas.openxmlformats.org/officeDocument/2006/relationships/hyperlink" Target="http://www.risalc.org/portal/publicaciones/ficha/?id=24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jdc.edu.co/noticias/proyectos-de-la-juan/centro-de-voluntariado-social-y-formacion-para-la-vida" TargetMode="External"/><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4CF8DE5-BA48-4BEE-B4C0-DCD21BF8D679}"/>
              </a:ext>
            </a:extLst>
          </p:cNvPr>
          <p:cNvSpPr>
            <a:spLocks noGrp="1"/>
          </p:cNvSpPr>
          <p:nvPr>
            <p:ph type="body" idx="1"/>
          </p:nvPr>
        </p:nvSpPr>
        <p:spPr>
          <a:xfrm>
            <a:off x="0" y="3791920"/>
            <a:ext cx="7521525" cy="1526093"/>
          </a:xfrm>
        </p:spPr>
        <p:txBody>
          <a:bodyPr>
            <a:noAutofit/>
          </a:bodyPr>
          <a:lstStyle/>
          <a:p>
            <a:r>
              <a:rPr lang="es-MX" sz="3400" b="1" dirty="0">
                <a:effectLst>
                  <a:outerShdw blurRad="38100" dist="38100" dir="2700000" algn="tl">
                    <a:srgbClr val="000000">
                      <a:alpha val="43137"/>
                    </a:srgbClr>
                  </a:outerShdw>
                </a:effectLst>
              </a:rPr>
              <a:t>EL VOLUNTARIADO CON </a:t>
            </a:r>
            <a:r>
              <a:rPr lang="es-MX" sz="3400" b="1" dirty="0" smtClean="0">
                <a:effectLst>
                  <a:outerShdw blurRad="38100" dist="38100" dir="2700000" algn="tl">
                    <a:srgbClr val="000000">
                      <a:alpha val="43137"/>
                    </a:srgbClr>
                  </a:outerShdw>
                </a:effectLst>
              </a:rPr>
              <a:t>PROPÓSITO</a:t>
            </a:r>
            <a:endParaRPr lang="es-MX" sz="3400" b="1" dirty="0">
              <a:effectLst>
                <a:outerShdw blurRad="38100" dist="38100" dir="2700000" algn="tl">
                  <a:srgbClr val="000000">
                    <a:alpha val="43137"/>
                  </a:srgbClr>
                </a:outerShdw>
              </a:effectLst>
            </a:endParaRPr>
          </a:p>
          <a:p>
            <a:r>
              <a:rPr lang="es-MX" sz="1800" b="1" dirty="0" smtClean="0">
                <a:effectLst>
                  <a:outerShdw blurRad="38100" dist="38100" dir="2700000" algn="tl">
                    <a:srgbClr val="000000">
                      <a:alpha val="43137"/>
                    </a:srgbClr>
                  </a:outerShdw>
                </a:effectLst>
              </a:rPr>
              <a:t>Fundación Universitaria Juan de Castellanos</a:t>
            </a:r>
            <a:endParaRPr lang="es-CO" sz="18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3BBCA5B-0BBE-4495-9158-C6EFC9A399F9}"/>
              </a:ext>
            </a:extLst>
          </p:cNvPr>
          <p:cNvSpPr>
            <a:spLocks noGrp="1"/>
          </p:cNvSpPr>
          <p:nvPr>
            <p:ph type="body" idx="1"/>
          </p:nvPr>
        </p:nvSpPr>
        <p:spPr>
          <a:xfrm>
            <a:off x="586446" y="1853761"/>
            <a:ext cx="8149590" cy="4351338"/>
          </a:xfrm>
        </p:spPr>
        <p:txBody>
          <a:bodyPr>
            <a:normAutofit fontScale="92500" lnSpcReduction="20000"/>
          </a:bodyPr>
          <a:lstStyle/>
          <a:p>
            <a:r>
              <a:rPr lang="es-MX" dirty="0"/>
              <a:t>1ª. Fase: </a:t>
            </a:r>
            <a:r>
              <a:rPr lang="es-MX" dirty="0" smtClean="0"/>
              <a:t>diseño </a:t>
            </a:r>
            <a:r>
              <a:rPr lang="es-MX" dirty="0"/>
              <a:t>y preparación de la acción voluntaria </a:t>
            </a:r>
          </a:p>
          <a:p>
            <a:endParaRPr lang="es-MX" dirty="0"/>
          </a:p>
          <a:p>
            <a:r>
              <a:rPr lang="es-MX" dirty="0"/>
              <a:t>2ª. Fase: </a:t>
            </a:r>
            <a:r>
              <a:rPr lang="es-MX" dirty="0" smtClean="0"/>
              <a:t>orientación </a:t>
            </a:r>
            <a:r>
              <a:rPr lang="es-MX" dirty="0"/>
              <a:t>y acogida del voluntariado</a:t>
            </a:r>
          </a:p>
          <a:p>
            <a:endParaRPr lang="es-MX" dirty="0"/>
          </a:p>
          <a:p>
            <a:r>
              <a:rPr lang="es-MX" dirty="0"/>
              <a:t>3ª. Fase: </a:t>
            </a:r>
            <a:r>
              <a:rPr lang="es-MX" dirty="0" smtClean="0"/>
              <a:t>la </a:t>
            </a:r>
            <a:r>
              <a:rPr lang="es-MX" dirty="0"/>
              <a:t>persona voluntaria en el Centro de Voluntariado </a:t>
            </a:r>
            <a:r>
              <a:rPr lang="es-MX" dirty="0" smtClean="0"/>
              <a:t>Social </a:t>
            </a:r>
            <a:r>
              <a:rPr lang="es-MX" dirty="0"/>
              <a:t>y </a:t>
            </a:r>
            <a:r>
              <a:rPr lang="es-MX" dirty="0" smtClean="0"/>
              <a:t>Formación </a:t>
            </a:r>
            <a:r>
              <a:rPr lang="es-MX" dirty="0"/>
              <a:t>para la </a:t>
            </a:r>
            <a:r>
              <a:rPr lang="es-MX" dirty="0" smtClean="0"/>
              <a:t>Vida (inducciones </a:t>
            </a:r>
            <a:r>
              <a:rPr lang="es-MX" dirty="0"/>
              <a:t>programadas)</a:t>
            </a:r>
          </a:p>
          <a:p>
            <a:endParaRPr lang="es-MX" dirty="0"/>
          </a:p>
          <a:p>
            <a:r>
              <a:rPr lang="es-MX" dirty="0"/>
              <a:t>4ª. Fase: </a:t>
            </a:r>
            <a:r>
              <a:rPr lang="es-MX" dirty="0" smtClean="0"/>
              <a:t>el </a:t>
            </a:r>
            <a:r>
              <a:rPr lang="es-MX" dirty="0"/>
              <a:t>desarrollo del voluntariado</a:t>
            </a:r>
          </a:p>
          <a:p>
            <a:endParaRPr lang="es-MX" dirty="0"/>
          </a:p>
          <a:p>
            <a:r>
              <a:rPr lang="es-MX" dirty="0"/>
              <a:t>5ª. Fase: </a:t>
            </a:r>
            <a:r>
              <a:rPr lang="es-MX" dirty="0" smtClean="0"/>
              <a:t>la </a:t>
            </a:r>
            <a:r>
              <a:rPr lang="es-MX" dirty="0"/>
              <a:t>finalización de la acción voluntaria en la </a:t>
            </a:r>
            <a:r>
              <a:rPr lang="es-MX" dirty="0" smtClean="0"/>
              <a:t>Juan</a:t>
            </a:r>
            <a:endParaRPr lang="es-MX" dirty="0"/>
          </a:p>
          <a:p>
            <a:endParaRPr lang="es-CO" dirty="0"/>
          </a:p>
        </p:txBody>
      </p:sp>
      <p:sp>
        <p:nvSpPr>
          <p:cNvPr id="4" name="object 2">
            <a:extLst>
              <a:ext uri="{FF2B5EF4-FFF2-40B4-BE49-F238E27FC236}">
                <a16:creationId xmlns:a16="http://schemas.microsoft.com/office/drawing/2014/main" id="{C69471E2-55D4-4F28-AB01-AA5793A7A593}"/>
              </a:ext>
            </a:extLst>
          </p:cNvPr>
          <p:cNvSpPr txBox="1"/>
          <p:nvPr/>
        </p:nvSpPr>
        <p:spPr>
          <a:xfrm>
            <a:off x="628650" y="357480"/>
            <a:ext cx="7886700" cy="1243289"/>
          </a:xfrm>
          <a:prstGeom prst="rect">
            <a:avLst/>
          </a:prstGeom>
        </p:spPr>
        <p:txBody>
          <a:bodyPr vert="horz" wrap="square" lIns="0" tIns="12065" rIns="0" bIns="0" rtlCol="0">
            <a:spAutoFit/>
          </a:bodyPr>
          <a:lstStyle/>
          <a:p>
            <a:pPr marL="12700" algn="ctr">
              <a:lnSpc>
                <a:spcPct val="100000"/>
              </a:lnSpc>
              <a:spcBef>
                <a:spcPts val="95"/>
              </a:spcBef>
            </a:pPr>
            <a:r>
              <a:rPr lang="es-MX" sz="4000" spc="-15" dirty="0">
                <a:solidFill>
                  <a:srgbClr val="252525"/>
                </a:solidFill>
                <a:latin typeface="Impact"/>
                <a:cs typeface="Impact"/>
              </a:rPr>
              <a:t>INCORPORACIÓN DE LA PERSONA VOLUNTARIA</a:t>
            </a:r>
            <a:endParaRPr sz="4000" dirty="0">
              <a:latin typeface="Impact"/>
              <a:cs typeface="Impact"/>
            </a:endParaRPr>
          </a:p>
        </p:txBody>
      </p:sp>
    </p:spTree>
    <p:extLst>
      <p:ext uri="{BB962C8B-B14F-4D97-AF65-F5344CB8AC3E}">
        <p14:creationId xmlns:p14="http://schemas.microsoft.com/office/powerpoint/2010/main" val="68193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91CBAAA-588D-487F-8D6D-D5BE602182BF}"/>
              </a:ext>
            </a:extLst>
          </p:cNvPr>
          <p:cNvSpPr txBox="1">
            <a:spLocks/>
          </p:cNvSpPr>
          <p:nvPr/>
        </p:nvSpPr>
        <p:spPr bwMode="auto">
          <a:xfrm>
            <a:off x="0" y="277496"/>
            <a:ext cx="9144000" cy="86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None/>
            </a:pPr>
            <a:r>
              <a:rPr lang="es-MX" altLang="es-CO" b="1" dirty="0">
                <a:latin typeface="Times New Roman" panose="02020603050405020304" pitchFamily="18" charset="0"/>
                <a:cs typeface="Times New Roman" panose="02020603050405020304" pitchFamily="18" charset="0"/>
              </a:rPr>
              <a:t>ESPACIOS PARA  LA ACTIVACIÓN DEL VOLUNTARIADO</a:t>
            </a:r>
          </a:p>
        </p:txBody>
      </p:sp>
      <p:sp>
        <p:nvSpPr>
          <p:cNvPr id="9" name="CuadroTexto 8">
            <a:extLst>
              <a:ext uri="{FF2B5EF4-FFF2-40B4-BE49-F238E27FC236}">
                <a16:creationId xmlns:a16="http://schemas.microsoft.com/office/drawing/2014/main" id="{1F10B798-54CD-4A2A-AFC7-5DE9686E30DF}"/>
              </a:ext>
            </a:extLst>
          </p:cNvPr>
          <p:cNvSpPr txBox="1"/>
          <p:nvPr/>
        </p:nvSpPr>
        <p:spPr>
          <a:xfrm>
            <a:off x="575726" y="1350496"/>
            <a:ext cx="8418805" cy="757130"/>
          </a:xfrm>
          <a:prstGeom prst="rect">
            <a:avLst/>
          </a:prstGeom>
          <a:noFill/>
        </p:spPr>
        <p:txBody>
          <a:bodyPr wrap="square">
            <a:spAutoFit/>
          </a:bodyPr>
          <a:lstStyle/>
          <a:p>
            <a:pPr algn="ctr">
              <a:lnSpc>
                <a:spcPct val="90000"/>
              </a:lnSpc>
            </a:pPr>
            <a:r>
              <a:rPr lang="es-MX" altLang="es-CO" sz="2400" dirty="0">
                <a:cs typeface="Arial" panose="020B0604020202020204" pitchFamily="34" charset="0"/>
              </a:rPr>
              <a:t>A través de los proyectos de </a:t>
            </a:r>
            <a:r>
              <a:rPr lang="es-MX" altLang="es-CO" sz="2400" dirty="0" smtClean="0">
                <a:cs typeface="Arial" panose="020B0604020202020204" pitchFamily="34" charset="0"/>
              </a:rPr>
              <a:t>extensión </a:t>
            </a:r>
            <a:r>
              <a:rPr lang="es-MX" altLang="es-CO" sz="2400" dirty="0">
                <a:cs typeface="Arial" panose="020B0604020202020204" pitchFamily="34" charset="0"/>
              </a:rPr>
              <a:t>y </a:t>
            </a:r>
            <a:r>
              <a:rPr lang="es-MX" altLang="es-CO" sz="2400" dirty="0" smtClean="0">
                <a:cs typeface="Arial" panose="020B0604020202020204" pitchFamily="34" charset="0"/>
              </a:rPr>
              <a:t>proyección </a:t>
            </a:r>
            <a:r>
              <a:rPr lang="es-MX" altLang="es-CO" sz="2400" dirty="0">
                <a:cs typeface="Arial" panose="020B0604020202020204" pitchFamily="34" charset="0"/>
              </a:rPr>
              <a:t>social de la </a:t>
            </a:r>
            <a:r>
              <a:rPr lang="es-MX" altLang="es-CO" sz="2400" dirty="0" smtClean="0">
                <a:cs typeface="Arial" panose="020B0604020202020204" pitchFamily="34" charset="0"/>
              </a:rPr>
              <a:t>Juan</a:t>
            </a:r>
            <a:r>
              <a:rPr lang="es-MX" altLang="es-CO" sz="2400" dirty="0" smtClean="0">
                <a:cs typeface="Arial" panose="020B0604020202020204" pitchFamily="34" charset="0"/>
              </a:rPr>
              <a:t> </a:t>
            </a:r>
            <a:endParaRPr lang="es-ES" altLang="es-CO" sz="2400" dirty="0">
              <a:cs typeface="Arial" panose="020B0604020202020204" pitchFamily="34" charset="0"/>
            </a:endParaRPr>
          </a:p>
        </p:txBody>
      </p:sp>
      <p:pic>
        <p:nvPicPr>
          <p:cNvPr id="3" name="Imagen 2">
            <a:extLst>
              <a:ext uri="{FF2B5EF4-FFF2-40B4-BE49-F238E27FC236}">
                <a16:creationId xmlns:a16="http://schemas.microsoft.com/office/drawing/2014/main" id="{DAEAECAC-8354-4B24-BB7C-85F15AE41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5" y="2114662"/>
            <a:ext cx="3024554" cy="1701312"/>
          </a:xfrm>
          <a:prstGeom prst="rect">
            <a:avLst/>
          </a:prstGeom>
        </p:spPr>
      </p:pic>
      <p:pic>
        <p:nvPicPr>
          <p:cNvPr id="8" name="Imagen 7">
            <a:extLst>
              <a:ext uri="{FF2B5EF4-FFF2-40B4-BE49-F238E27FC236}">
                <a16:creationId xmlns:a16="http://schemas.microsoft.com/office/drawing/2014/main" id="{26B65961-4027-4A5C-AB4B-6C6C33C23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05211"/>
            <a:ext cx="2236763" cy="1842620"/>
          </a:xfrm>
          <a:prstGeom prst="rect">
            <a:avLst/>
          </a:prstGeom>
        </p:spPr>
      </p:pic>
      <p:pic>
        <p:nvPicPr>
          <p:cNvPr id="13" name="Imagen 12">
            <a:extLst>
              <a:ext uri="{FF2B5EF4-FFF2-40B4-BE49-F238E27FC236}">
                <a16:creationId xmlns:a16="http://schemas.microsoft.com/office/drawing/2014/main" id="{483745DB-65B0-4A61-A28D-011EDDC5E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738" y="2114662"/>
            <a:ext cx="3014662" cy="2185987"/>
          </a:xfrm>
          <a:prstGeom prst="rect">
            <a:avLst/>
          </a:prstGeom>
        </p:spPr>
      </p:pic>
      <p:pic>
        <p:nvPicPr>
          <p:cNvPr id="1026" name="Picture 2" descr="cindybautista, autor en Gobernación de Boyacá - Página 1009 de 1088">
            <a:extLst>
              <a:ext uri="{FF2B5EF4-FFF2-40B4-BE49-F238E27FC236}">
                <a16:creationId xmlns:a16="http://schemas.microsoft.com/office/drawing/2014/main" id="{E0EC3EA1-D87B-4A7A-A5C7-F520B58DA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010" y="4314717"/>
            <a:ext cx="2908570" cy="90666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6768" y="3997234"/>
            <a:ext cx="2827382" cy="2120537"/>
          </a:xfrm>
          <a:prstGeom prst="rect">
            <a:avLst/>
          </a:prstGeom>
        </p:spPr>
      </p:pic>
    </p:spTree>
    <p:extLst>
      <p:ext uri="{BB962C8B-B14F-4D97-AF65-F5344CB8AC3E}">
        <p14:creationId xmlns:p14="http://schemas.microsoft.com/office/powerpoint/2010/main" val="23800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A1753A9-C797-4EEC-B42E-42F248F1F234}"/>
              </a:ext>
            </a:extLst>
          </p:cNvPr>
          <p:cNvSpPr txBox="1">
            <a:spLocks noChangeArrowheads="1"/>
          </p:cNvSpPr>
          <p:nvPr/>
        </p:nvSpPr>
        <p:spPr>
          <a:xfrm>
            <a:off x="457200" y="652463"/>
            <a:ext cx="7772400" cy="52387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altLang="es-CO" sz="3600" b="1" dirty="0">
                <a:solidFill>
                  <a:srgbClr val="0070C1"/>
                </a:solidFill>
                <a:effectLst>
                  <a:outerShdw blurRad="38100" dist="38100" dir="2700000" algn="tl">
                    <a:srgbClr val="000000">
                      <a:alpha val="43137"/>
                    </a:srgbClr>
                  </a:outerShdw>
                </a:effectLst>
              </a:rPr>
              <a:t>FINALIZACIÓN DE LA ACCIÓN VOLUNTARIA</a:t>
            </a:r>
            <a:endParaRPr lang="en-US" altLang="es-CO" sz="3600" b="1" dirty="0">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F59EFFA0-9427-448A-96A9-3D60644C0614}"/>
              </a:ext>
            </a:extLst>
          </p:cNvPr>
          <p:cNvSpPr/>
          <p:nvPr/>
        </p:nvSpPr>
        <p:spPr>
          <a:xfrm>
            <a:off x="590843" y="1463040"/>
            <a:ext cx="8229600" cy="3323987"/>
          </a:xfrm>
          <a:prstGeom prst="rect">
            <a:avLst/>
          </a:prstGeom>
        </p:spPr>
        <p:txBody>
          <a:bodyPr wrap="square">
            <a:spAutoFit/>
          </a:bodyPr>
          <a:lstStyle/>
          <a:p>
            <a:r>
              <a:rPr lang="es-MX" sz="2400" b="1" dirty="0">
                <a:effectLst>
                  <a:outerShdw blurRad="38100" dist="38100" dir="2700000" algn="tl">
                    <a:srgbClr val="000000">
                      <a:alpha val="43137"/>
                    </a:srgbClr>
                  </a:outerShdw>
                </a:effectLst>
              </a:rPr>
              <a:t>La finalización se da por: </a:t>
            </a:r>
          </a:p>
          <a:p>
            <a:endParaRPr lang="es-MX" sz="2400" dirty="0"/>
          </a:p>
          <a:p>
            <a:r>
              <a:rPr lang="es-MX" sz="2400" dirty="0"/>
              <a:t>1)	Por voluntad propia (cuestiones académicas: exámenes, periodos de prácticas, viajes, sobrecarga lectiva, finalización de los estudios, </a:t>
            </a:r>
            <a:r>
              <a:rPr lang="es-MX" sz="2400" dirty="0" smtClean="0"/>
              <a:t>etc</a:t>
            </a:r>
            <a:r>
              <a:rPr lang="es-MX" sz="2400" dirty="0"/>
              <a:t>.</a:t>
            </a:r>
            <a:r>
              <a:rPr lang="es-MX" sz="2400" dirty="0" smtClean="0"/>
              <a:t>) </a:t>
            </a:r>
            <a:endParaRPr lang="es-MX" sz="2400" dirty="0"/>
          </a:p>
          <a:p>
            <a:r>
              <a:rPr lang="es-MX" sz="2400" dirty="0"/>
              <a:t>2)	De acuerdo a las faltas disciplinarias, denotadas anteriormente y ampliadas en el documento de los lineamientos de funcionamiento del voluntariado.</a:t>
            </a:r>
          </a:p>
          <a:p>
            <a:endParaRPr lang="es-MX" dirty="0"/>
          </a:p>
        </p:txBody>
      </p:sp>
    </p:spTree>
    <p:extLst>
      <p:ext uri="{BB962C8B-B14F-4D97-AF65-F5344CB8AC3E}">
        <p14:creationId xmlns:p14="http://schemas.microsoft.com/office/powerpoint/2010/main" val="126102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CCCD8-59AD-409E-B11A-C33CF295CD0F}"/>
              </a:ext>
            </a:extLst>
          </p:cNvPr>
          <p:cNvSpPr>
            <a:spLocks noGrp="1"/>
          </p:cNvSpPr>
          <p:nvPr>
            <p:ph type="title"/>
          </p:nvPr>
        </p:nvSpPr>
        <p:spPr/>
        <p:txBody>
          <a:bodyPr/>
          <a:lstStyle/>
          <a:p>
            <a:r>
              <a:rPr lang="es-MX" dirty="0" smtClean="0"/>
              <a:t>FALTAS</a:t>
            </a:r>
            <a:endParaRPr lang="es-CO" dirty="0"/>
          </a:p>
        </p:txBody>
      </p:sp>
      <p:sp>
        <p:nvSpPr>
          <p:cNvPr id="3" name="Marcador de contenido 2">
            <a:extLst>
              <a:ext uri="{FF2B5EF4-FFF2-40B4-BE49-F238E27FC236}">
                <a16:creationId xmlns:a16="http://schemas.microsoft.com/office/drawing/2014/main" id="{CF8E5B1F-3E3A-4B81-838D-6F86A1161AE0}"/>
              </a:ext>
            </a:extLst>
          </p:cNvPr>
          <p:cNvSpPr>
            <a:spLocks noGrp="1"/>
          </p:cNvSpPr>
          <p:nvPr>
            <p:ph idx="1"/>
          </p:nvPr>
        </p:nvSpPr>
        <p:spPr>
          <a:xfrm>
            <a:off x="629841" y="1350498"/>
            <a:ext cx="7886700" cy="4510553"/>
          </a:xfrm>
        </p:spPr>
        <p:txBody>
          <a:bodyPr>
            <a:normAutofit/>
          </a:bodyPr>
          <a:lstStyle/>
          <a:p>
            <a:pPr marL="0" indent="0">
              <a:buNone/>
            </a:pPr>
            <a:r>
              <a:rPr lang="es-CO" b="1" dirty="0">
                <a:effectLst>
                  <a:outerShdw blurRad="38100" dist="38100" dir="2700000" algn="tl">
                    <a:srgbClr val="000000">
                      <a:alpha val="43137"/>
                    </a:srgbClr>
                  </a:outerShdw>
                </a:effectLst>
              </a:rPr>
              <a:t>F</a:t>
            </a:r>
            <a:r>
              <a:rPr lang="es-CO" b="1" dirty="0" smtClean="0">
                <a:effectLst>
                  <a:outerShdw blurRad="38100" dist="38100" dir="2700000" algn="tl">
                    <a:srgbClr val="000000">
                      <a:alpha val="43137"/>
                    </a:srgbClr>
                  </a:outerShdw>
                </a:effectLst>
              </a:rPr>
              <a:t>altas </a:t>
            </a:r>
            <a:r>
              <a:rPr lang="es-CO" b="1" dirty="0">
                <a:effectLst>
                  <a:outerShdw blurRad="38100" dist="38100" dir="2700000" algn="tl">
                    <a:srgbClr val="000000">
                      <a:alpha val="43137"/>
                    </a:srgbClr>
                  </a:outerShdw>
                </a:effectLst>
              </a:rPr>
              <a:t>l</a:t>
            </a:r>
            <a:r>
              <a:rPr lang="es-CO" b="1" dirty="0" smtClean="0">
                <a:effectLst>
                  <a:outerShdw blurRad="38100" dist="38100" dir="2700000" algn="tl">
                    <a:srgbClr val="000000">
                      <a:alpha val="43137"/>
                    </a:srgbClr>
                  </a:outerShdw>
                </a:effectLst>
              </a:rPr>
              <a:t>eves</a:t>
            </a:r>
            <a:r>
              <a:rPr lang="es-CO" b="1" dirty="0">
                <a:effectLst>
                  <a:outerShdw blurRad="38100" dist="38100" dir="2700000" algn="tl">
                    <a:srgbClr val="000000">
                      <a:alpha val="43137"/>
                    </a:srgbClr>
                  </a:outerShdw>
                </a:effectLst>
              </a:rPr>
              <a:t>:</a:t>
            </a:r>
          </a:p>
          <a:p>
            <a:pPr lvl="0"/>
            <a:r>
              <a:rPr lang="es-CO" dirty="0"/>
              <a:t>Llamado de atención </a:t>
            </a:r>
            <a:r>
              <a:rPr lang="es-CO" dirty="0" smtClean="0"/>
              <a:t>verbal</a:t>
            </a:r>
            <a:endParaRPr lang="es-CO" dirty="0"/>
          </a:p>
          <a:p>
            <a:pPr lvl="0"/>
            <a:r>
              <a:rPr lang="es-CO" dirty="0"/>
              <a:t>Llamado de atención por </a:t>
            </a:r>
            <a:r>
              <a:rPr lang="es-CO" dirty="0" smtClean="0"/>
              <a:t>escrito </a:t>
            </a:r>
            <a:r>
              <a:rPr lang="es-CO" dirty="0"/>
              <a:t>con copia a la hoja de vida (archivo del voluntariado)</a:t>
            </a:r>
          </a:p>
          <a:p>
            <a:pPr marL="0" indent="0">
              <a:buNone/>
            </a:pPr>
            <a:endParaRPr lang="es-CO" dirty="0"/>
          </a:p>
          <a:p>
            <a:pPr marL="0" indent="0">
              <a:buNone/>
            </a:pPr>
            <a:r>
              <a:rPr lang="es-CO" b="1" dirty="0">
                <a:effectLst>
                  <a:outerShdw blurRad="38100" dist="38100" dir="2700000" algn="tl">
                    <a:srgbClr val="000000">
                      <a:alpha val="43137"/>
                    </a:srgbClr>
                  </a:outerShdw>
                </a:effectLst>
              </a:rPr>
              <a:t>F</a:t>
            </a:r>
            <a:r>
              <a:rPr lang="es-CO" b="1" dirty="0" smtClean="0">
                <a:effectLst>
                  <a:outerShdw blurRad="38100" dist="38100" dir="2700000" algn="tl">
                    <a:srgbClr val="000000">
                      <a:alpha val="43137"/>
                    </a:srgbClr>
                  </a:outerShdw>
                </a:effectLst>
              </a:rPr>
              <a:t>altas </a:t>
            </a:r>
            <a:r>
              <a:rPr lang="es-CO" b="1" dirty="0">
                <a:effectLst>
                  <a:outerShdw blurRad="38100" dist="38100" dir="2700000" algn="tl">
                    <a:srgbClr val="000000">
                      <a:alpha val="43137"/>
                    </a:srgbClr>
                  </a:outerShdw>
                </a:effectLst>
              </a:rPr>
              <a:t>g</a:t>
            </a:r>
            <a:r>
              <a:rPr lang="es-CO" b="1" dirty="0" smtClean="0">
                <a:effectLst>
                  <a:outerShdw blurRad="38100" dist="38100" dir="2700000" algn="tl">
                    <a:srgbClr val="000000">
                      <a:alpha val="43137"/>
                    </a:srgbClr>
                  </a:outerShdw>
                </a:effectLst>
              </a:rPr>
              <a:t>raves</a:t>
            </a:r>
            <a:r>
              <a:rPr lang="es-CO" b="1" dirty="0">
                <a:effectLst>
                  <a:outerShdw blurRad="38100" dist="38100" dir="2700000" algn="tl">
                    <a:srgbClr val="000000">
                      <a:alpha val="43137"/>
                    </a:srgbClr>
                  </a:outerShdw>
                </a:effectLst>
              </a:rPr>
              <a:t>:</a:t>
            </a:r>
          </a:p>
          <a:p>
            <a:r>
              <a:rPr lang="es-CO" dirty="0"/>
              <a:t>a.	Suspensión de toda actividad por un lapso de 1 a 3 meses (de acuerdo al llamado de atención</a:t>
            </a:r>
            <a:r>
              <a:rPr lang="es-CO" dirty="0" smtClean="0"/>
              <a:t>)</a:t>
            </a:r>
            <a:endParaRPr lang="es-CO" dirty="0"/>
          </a:p>
          <a:p>
            <a:r>
              <a:rPr lang="es-CO" dirty="0"/>
              <a:t>b.	Suspensión de toda actividad por un lapso de 3 a 6 meses e inhabilidad para ocupar nuevamente un espacio de voluntariado</a:t>
            </a:r>
          </a:p>
          <a:p>
            <a:r>
              <a:rPr lang="es-CO" dirty="0"/>
              <a:t>c.	Desvinculación </a:t>
            </a:r>
            <a:r>
              <a:rPr lang="es-CO" dirty="0" smtClean="0"/>
              <a:t>definitiva del </a:t>
            </a:r>
            <a:r>
              <a:rPr lang="es-CO" dirty="0"/>
              <a:t>programa de </a:t>
            </a:r>
            <a:r>
              <a:rPr lang="es-CO" dirty="0" smtClean="0"/>
              <a:t>voluntariado</a:t>
            </a:r>
            <a:endParaRPr lang="es-CO" dirty="0"/>
          </a:p>
        </p:txBody>
      </p:sp>
    </p:spTree>
    <p:extLst>
      <p:ext uri="{BB962C8B-B14F-4D97-AF65-F5344CB8AC3E}">
        <p14:creationId xmlns:p14="http://schemas.microsoft.com/office/powerpoint/2010/main" val="303260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916" y="3095207"/>
            <a:ext cx="1140718" cy="1140718"/>
          </a:xfrm>
          <a:prstGeom prst="rect">
            <a:avLst/>
          </a:prstGeom>
        </p:spPr>
      </p:pic>
      <p:sp>
        <p:nvSpPr>
          <p:cNvPr id="2" name="Título 1"/>
          <p:cNvSpPr>
            <a:spLocks noGrp="1"/>
          </p:cNvSpPr>
          <p:nvPr>
            <p:ph type="title"/>
          </p:nvPr>
        </p:nvSpPr>
        <p:spPr>
          <a:xfrm>
            <a:off x="489204" y="397774"/>
            <a:ext cx="8229600" cy="1066800"/>
          </a:xfrm>
        </p:spPr>
        <p:txBody>
          <a:bodyPr>
            <a:normAutofit/>
          </a:bodyPr>
          <a:lstStyle/>
          <a:p>
            <a:pPr algn="ctr"/>
            <a:r>
              <a:rPr lang="es-ES" sz="3300" b="1" dirty="0">
                <a:solidFill>
                  <a:srgbClr val="0070C1"/>
                </a:solidFill>
                <a:effectLst>
                  <a:outerShdw blurRad="38100" dist="38100" dir="2700000" algn="tl">
                    <a:srgbClr val="000000">
                      <a:alpha val="43137"/>
                    </a:srgbClr>
                  </a:outerShdw>
                </a:effectLst>
                <a:latin typeface="+mj-lt"/>
                <a:cs typeface="+mj-cs"/>
              </a:rPr>
              <a:t>¿Qué es el código ético de los voluntarios?</a:t>
            </a:r>
          </a:p>
        </p:txBody>
      </p:sp>
      <p:pic>
        <p:nvPicPr>
          <p:cNvPr id="4" name="Marcador de contenido 3"/>
          <p:cNvPicPr>
            <a:picLocks noGrp="1" noChangeAspect="1"/>
          </p:cNvPicPr>
          <p:nvPr>
            <p:ph idx="1"/>
          </p:nvPr>
        </p:nvPicPr>
        <p:blipFill>
          <a:blip r:embed="rId3">
            <a:duotone>
              <a:schemeClr val="accent2">
                <a:shade val="45000"/>
                <a:satMod val="135000"/>
              </a:schemeClr>
              <a:prstClr val="white"/>
            </a:duotone>
          </a:blip>
          <a:stretch>
            <a:fillRect/>
          </a:stretch>
        </p:blipFill>
        <p:spPr>
          <a:xfrm>
            <a:off x="76322" y="1844824"/>
            <a:ext cx="3331959" cy="4241947"/>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5205" y="1536235"/>
            <a:ext cx="1231392" cy="368808"/>
          </a:xfrm>
          <a:prstGeom prst="rect">
            <a:avLst/>
          </a:prstGeom>
        </p:spPr>
      </p:pic>
      <p:pic>
        <p:nvPicPr>
          <p:cNvPr id="5" name="4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6395" y="2208672"/>
            <a:ext cx="1309688" cy="87153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2925" y="3380359"/>
            <a:ext cx="801619" cy="603020"/>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687" y="1262588"/>
            <a:ext cx="760850" cy="781230"/>
          </a:xfrm>
          <a:prstGeom prst="rect">
            <a:avLst/>
          </a:prstGeom>
        </p:spPr>
      </p:pic>
      <p:pic>
        <p:nvPicPr>
          <p:cNvPr id="8" name="7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1673" y="2213943"/>
            <a:ext cx="861199" cy="881264"/>
          </a:xfrm>
          <a:prstGeom prst="rect">
            <a:avLst/>
          </a:prstGeom>
        </p:spPr>
      </p:pic>
      <p:pic>
        <p:nvPicPr>
          <p:cNvPr id="9" name="8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64088" y="3776254"/>
            <a:ext cx="947959" cy="407004"/>
          </a:xfrm>
          <a:prstGeom prst="rect">
            <a:avLst/>
          </a:prstGeom>
        </p:spPr>
      </p:pic>
      <p:pic>
        <p:nvPicPr>
          <p:cNvPr id="10" name="9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49445" y="2412610"/>
            <a:ext cx="1155377" cy="484290"/>
          </a:xfrm>
          <a:prstGeom prst="rect">
            <a:avLst/>
          </a:prstGeom>
        </p:spPr>
      </p:pic>
      <p:pic>
        <p:nvPicPr>
          <p:cNvPr id="11" name="10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4192" y="4209172"/>
            <a:ext cx="1096040" cy="876832"/>
          </a:xfrm>
          <a:prstGeom prst="rect">
            <a:avLst/>
          </a:prstGeom>
        </p:spPr>
      </p:pic>
      <p:pic>
        <p:nvPicPr>
          <p:cNvPr id="12" name="1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0032" y="5175701"/>
            <a:ext cx="1362077" cy="838201"/>
          </a:xfrm>
          <a:prstGeom prst="rect">
            <a:avLst/>
          </a:prstGeom>
        </p:spPr>
      </p:pic>
      <p:pic>
        <p:nvPicPr>
          <p:cNvPr id="14" name="13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0058" y="1253977"/>
            <a:ext cx="1244430" cy="933323"/>
          </a:xfrm>
          <a:prstGeom prst="rect">
            <a:avLst/>
          </a:prstGeom>
        </p:spPr>
      </p:pic>
      <p:pic>
        <p:nvPicPr>
          <p:cNvPr id="15" name="14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11846" y="4244142"/>
            <a:ext cx="953599" cy="763639"/>
          </a:xfrm>
          <a:prstGeom prst="rect">
            <a:avLst/>
          </a:prstGeom>
        </p:spPr>
      </p:pic>
      <p:pic>
        <p:nvPicPr>
          <p:cNvPr id="16" name="15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86998" y="3270201"/>
            <a:ext cx="1402070" cy="336729"/>
          </a:xfrm>
          <a:prstGeom prst="rect">
            <a:avLst/>
          </a:prstGeom>
        </p:spPr>
      </p:pic>
      <p:pic>
        <p:nvPicPr>
          <p:cNvPr id="17" name="Picture 2" descr="http://www.acompartir.es/upload/ABasidaRelieveTxt4cm.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2212" y="4253271"/>
            <a:ext cx="672116" cy="839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atic.wixstatic.com/media/3600bd_cf8d9fb992b14184af359950fe89d3bf.jpg_srz_300_111_85_22_0.50_1.20_0.00_jpg_srz"/>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4328" y="3480707"/>
            <a:ext cx="1296144" cy="4795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iendasolidariafm.com/wp-content/uploads/2015/07/logo-tienda-farma.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46002"/>
          <a:stretch/>
        </p:blipFill>
        <p:spPr bwMode="auto">
          <a:xfrm>
            <a:off x="3788271" y="4287753"/>
            <a:ext cx="1698012" cy="7145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51920" y="5223217"/>
            <a:ext cx="752084" cy="6392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ga española de la educación"/>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46905" y="5295225"/>
            <a:ext cx="1680962" cy="5991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reynareal.com/wp-content/uploads/2013/03/mano_amiga.jpe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331054" y="5235831"/>
            <a:ext cx="649806" cy="6585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nasolucionparatodo.es/wp-content/uploads/2015/10/odontologia-solidaria.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31054" y="2226338"/>
            <a:ext cx="1464097" cy="69259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madridcentrotvl.es/resources/upload/promocion/fb9111a5-bfa6-4d65-b88c-6d61f85f2500"/>
          <p:cNvPicPr>
            <a:picLocks noChangeAspect="1" noChangeArrowheads="1"/>
          </p:cNvPicPr>
          <p:nvPr/>
        </p:nvPicPr>
        <p:blipFill rotWithShape="1">
          <a:blip r:embed="rId23">
            <a:extLst>
              <a:ext uri="{28A0092B-C50C-407E-A947-70E740481C1C}">
                <a14:useLocalDpi xmlns:a14="http://schemas.microsoft.com/office/drawing/2010/main" val="0"/>
              </a:ext>
            </a:extLst>
          </a:blip>
          <a:srcRect b="44078"/>
          <a:stretch/>
        </p:blipFill>
        <p:spPr bwMode="auto">
          <a:xfrm>
            <a:off x="6383627" y="1315803"/>
            <a:ext cx="1277999" cy="71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3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4738" y="620688"/>
            <a:ext cx="7352366" cy="1066800"/>
          </a:xfrm>
        </p:spPr>
        <p:txBody>
          <a:bodyPr/>
          <a:lstStyle/>
          <a:p>
            <a:r>
              <a:rPr lang="es-ES" sz="3300" b="1" dirty="0">
                <a:solidFill>
                  <a:srgbClr val="0070C1"/>
                </a:solidFill>
                <a:effectLst>
                  <a:outerShdw blurRad="38100" dist="38100" dir="2700000" algn="tl">
                    <a:srgbClr val="000000">
                      <a:alpha val="43137"/>
                    </a:srgbClr>
                  </a:outerShdw>
                </a:effectLst>
                <a:latin typeface="+mj-lt"/>
                <a:cs typeface="+mj-cs"/>
              </a:rPr>
              <a:t>¿</a:t>
            </a:r>
            <a:r>
              <a:rPr lang="es-ES" sz="3300" b="1" dirty="0" smtClean="0">
                <a:solidFill>
                  <a:srgbClr val="0070C1"/>
                </a:solidFill>
                <a:effectLst>
                  <a:outerShdw blurRad="38100" dist="38100" dir="2700000" algn="tl">
                    <a:srgbClr val="000000">
                      <a:alpha val="43137"/>
                    </a:srgbClr>
                  </a:outerShdw>
                </a:effectLst>
                <a:latin typeface="+mj-lt"/>
                <a:cs typeface="+mj-cs"/>
              </a:rPr>
              <a:t>QUÉ </a:t>
            </a:r>
            <a:r>
              <a:rPr lang="es-ES" sz="3300" b="1" dirty="0">
                <a:solidFill>
                  <a:srgbClr val="0070C1"/>
                </a:solidFill>
                <a:effectLst>
                  <a:outerShdw blurRad="38100" dist="38100" dir="2700000" algn="tl">
                    <a:srgbClr val="000000">
                      <a:alpha val="43137"/>
                    </a:srgbClr>
                  </a:outerShdw>
                </a:effectLst>
                <a:latin typeface="+mj-lt"/>
                <a:cs typeface="+mj-cs"/>
              </a:rPr>
              <a:t>APORTA </a:t>
            </a:r>
            <a:r>
              <a:rPr lang="es-ES" sz="3300" b="1" dirty="0" smtClean="0">
                <a:solidFill>
                  <a:srgbClr val="0070C1"/>
                </a:solidFill>
                <a:effectLst>
                  <a:outerShdw blurRad="38100" dist="38100" dir="2700000" algn="tl">
                    <a:srgbClr val="000000">
                      <a:alpha val="43137"/>
                    </a:srgbClr>
                  </a:outerShdw>
                </a:effectLst>
                <a:latin typeface="+mj-lt"/>
                <a:cs typeface="+mj-cs"/>
              </a:rPr>
              <a:t>EL SER </a:t>
            </a:r>
            <a:r>
              <a:rPr lang="es-ES" sz="3300" b="1" dirty="0">
                <a:solidFill>
                  <a:srgbClr val="0070C1"/>
                </a:solidFill>
                <a:effectLst>
                  <a:outerShdw blurRad="38100" dist="38100" dir="2700000" algn="tl">
                    <a:srgbClr val="000000">
                      <a:alpha val="43137"/>
                    </a:srgbClr>
                  </a:outerShdw>
                </a:effectLst>
                <a:latin typeface="+mj-lt"/>
                <a:cs typeface="+mj-cs"/>
              </a:rPr>
              <a:t>VOLUNTARIO?</a:t>
            </a:r>
          </a:p>
        </p:txBody>
      </p:sp>
      <p:pic>
        <p:nvPicPr>
          <p:cNvPr id="2054" name="Picture 6" descr="C:\Users\rioam\Desktop\Mundo-Monigotes-300x300.jpg"/>
          <p:cNvPicPr>
            <a:picLocks noChangeAspect="1" noChangeArrowheads="1"/>
          </p:cNvPicPr>
          <p:nvPr/>
        </p:nvPicPr>
        <p:blipFill>
          <a:blip r:embed="rId3">
            <a:clrChange>
              <a:clrFrom>
                <a:srgbClr val="FEFEFE"/>
              </a:clrFrom>
              <a:clrTo>
                <a:srgbClr val="FEFE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255226">
            <a:off x="5819455" y="792138"/>
            <a:ext cx="3670698" cy="367069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561144" y="6165304"/>
            <a:ext cx="2187320" cy="369332"/>
          </a:xfrm>
          <a:prstGeom prst="rect">
            <a:avLst/>
          </a:prstGeom>
          <a:noFill/>
        </p:spPr>
        <p:txBody>
          <a:bodyPr wrap="square" rtlCol="0">
            <a:prstTxWarp prst="textChevronInverted">
              <a:avLst/>
            </a:prstTxWarp>
            <a:spAutoFit/>
          </a:bodyPr>
          <a:lstStyle/>
          <a:p>
            <a:pPr algn="ctr"/>
            <a:r>
              <a:rPr lang="es-ES" b="1" dirty="0">
                <a:ln w="10541" cmpd="sng">
                  <a:solidFill>
                    <a:schemeClr val="accent6"/>
                  </a:solidFill>
                  <a:prstDash val="solid"/>
                </a:ln>
                <a:solidFill>
                  <a:srgbClr val="008080"/>
                </a:solidFill>
              </a:rPr>
              <a:t>empatía</a:t>
            </a:r>
          </a:p>
        </p:txBody>
      </p:sp>
      <p:sp>
        <p:nvSpPr>
          <p:cNvPr id="24" name="23 Flecha curvada hacia arriba"/>
          <p:cNvSpPr/>
          <p:nvPr/>
        </p:nvSpPr>
        <p:spPr>
          <a:xfrm>
            <a:off x="6372200" y="6309320"/>
            <a:ext cx="2639656" cy="432048"/>
          </a:xfrm>
          <a:prstGeom prst="curvedUpArrow">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9900"/>
              </a:solidFill>
            </a:endParaRPr>
          </a:p>
        </p:txBody>
      </p:sp>
      <p:graphicFrame>
        <p:nvGraphicFramePr>
          <p:cNvPr id="7" name="Diagrama 6"/>
          <p:cNvGraphicFramePr/>
          <p:nvPr>
            <p:extLst>
              <p:ext uri="{D42A27DB-BD31-4B8C-83A1-F6EECF244321}">
                <p14:modId xmlns:p14="http://schemas.microsoft.com/office/powerpoint/2010/main" val="1250920051"/>
              </p:ext>
            </p:extLst>
          </p:nvPr>
        </p:nvGraphicFramePr>
        <p:xfrm>
          <a:off x="770238" y="1738759"/>
          <a:ext cx="6312023" cy="42312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170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7315281-173B-4B7D-BCA4-76BB192D9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72" y="1161288"/>
            <a:ext cx="4338828" cy="4535424"/>
          </a:xfrm>
          <a:prstGeom prst="rect">
            <a:avLst/>
          </a:prstGeom>
        </p:spPr>
      </p:pic>
      <p:pic>
        <p:nvPicPr>
          <p:cNvPr id="6" name="Imagen 5">
            <a:extLst>
              <a:ext uri="{FF2B5EF4-FFF2-40B4-BE49-F238E27FC236}">
                <a16:creationId xmlns:a16="http://schemas.microsoft.com/office/drawing/2014/main" id="{49F4C3B5-E191-472B-9C00-9C76FCCBC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772" y="4645479"/>
            <a:ext cx="2057400" cy="1473264"/>
          </a:xfrm>
          <a:prstGeom prst="rect">
            <a:avLst/>
          </a:prstGeom>
        </p:spPr>
      </p:pic>
      <p:pic>
        <p:nvPicPr>
          <p:cNvPr id="7" name="object 2">
            <a:extLst>
              <a:ext uri="{FF2B5EF4-FFF2-40B4-BE49-F238E27FC236}">
                <a16:creationId xmlns:a16="http://schemas.microsoft.com/office/drawing/2014/main" id="{DA6FD389-4156-4D4B-B28E-A5A2DB386C57}"/>
              </a:ext>
            </a:extLst>
          </p:cNvPr>
          <p:cNvPicPr/>
          <p:nvPr/>
        </p:nvPicPr>
        <p:blipFill>
          <a:blip r:embed="rId4" cstate="print"/>
          <a:stretch>
            <a:fillRect/>
          </a:stretch>
        </p:blipFill>
        <p:spPr>
          <a:xfrm>
            <a:off x="4909625" y="1284318"/>
            <a:ext cx="3779560" cy="3737848"/>
          </a:xfrm>
          <a:prstGeom prst="rect">
            <a:avLst/>
          </a:prstGeom>
        </p:spPr>
      </p:pic>
      <p:sp>
        <p:nvSpPr>
          <p:cNvPr id="8" name="object 7">
            <a:extLst>
              <a:ext uri="{FF2B5EF4-FFF2-40B4-BE49-F238E27FC236}">
                <a16:creationId xmlns:a16="http://schemas.microsoft.com/office/drawing/2014/main" id="{0739345C-7D07-4F12-A06B-11C199F48552}"/>
              </a:ext>
            </a:extLst>
          </p:cNvPr>
          <p:cNvSpPr txBox="1">
            <a:spLocks noGrp="1"/>
          </p:cNvSpPr>
          <p:nvPr>
            <p:ph type="title"/>
          </p:nvPr>
        </p:nvSpPr>
        <p:spPr>
          <a:xfrm>
            <a:off x="1395515" y="489865"/>
            <a:ext cx="5047488" cy="505908"/>
          </a:xfrm>
          <a:prstGeom prst="rect">
            <a:avLst/>
          </a:prstGeom>
        </p:spPr>
        <p:txBody>
          <a:bodyPr vert="horz" wrap="square" lIns="0" tIns="13335" rIns="0" bIns="0" rtlCol="0">
            <a:spAutoFit/>
          </a:bodyPr>
          <a:lstStyle/>
          <a:p>
            <a:pPr marL="12700">
              <a:lnSpc>
                <a:spcPct val="100000"/>
              </a:lnSpc>
              <a:spcBef>
                <a:spcPts val="105"/>
              </a:spcBef>
            </a:pPr>
            <a:r>
              <a:rPr sz="3200" b="1" spc="-15" dirty="0">
                <a:effectLst>
                  <a:outerShdw blurRad="38100" dist="38100" dir="2700000" algn="tl">
                    <a:srgbClr val="000000">
                      <a:alpha val="43137"/>
                    </a:srgbClr>
                  </a:outerShdw>
                </a:effectLst>
              </a:rPr>
              <a:t>Ronda</a:t>
            </a:r>
            <a:r>
              <a:rPr sz="3200" b="1" spc="-35" dirty="0">
                <a:effectLst>
                  <a:outerShdw blurRad="38100" dist="38100" dir="2700000" algn="tl">
                    <a:srgbClr val="000000">
                      <a:alpha val="43137"/>
                    </a:srgbClr>
                  </a:outerShdw>
                </a:effectLst>
              </a:rPr>
              <a:t> </a:t>
            </a:r>
            <a:r>
              <a:rPr sz="3200" b="1" spc="-5" dirty="0">
                <a:effectLst>
                  <a:outerShdw blurRad="38100" dist="38100" dir="2700000" algn="tl">
                    <a:srgbClr val="000000">
                      <a:alpha val="43137"/>
                    </a:srgbClr>
                  </a:outerShdw>
                </a:effectLst>
              </a:rPr>
              <a:t>de</a:t>
            </a:r>
            <a:r>
              <a:rPr sz="3200" b="1" spc="-30" dirty="0">
                <a:effectLst>
                  <a:outerShdw blurRad="38100" dist="38100" dir="2700000" algn="tl">
                    <a:srgbClr val="000000">
                      <a:alpha val="43137"/>
                    </a:srgbClr>
                  </a:outerShdw>
                </a:effectLst>
              </a:rPr>
              <a:t> </a:t>
            </a:r>
            <a:r>
              <a:rPr sz="3200" b="1" spc="-15" dirty="0">
                <a:effectLst>
                  <a:outerShdw blurRad="38100" dist="38100" dir="2700000" algn="tl">
                    <a:srgbClr val="000000">
                      <a:alpha val="43137"/>
                    </a:srgbClr>
                  </a:outerShdw>
                </a:effectLst>
              </a:rPr>
              <a:t>preguntas</a:t>
            </a:r>
            <a:endParaRP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562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F4B745C-AC28-4425-96BC-64F44D7A2E24}"/>
              </a:ext>
            </a:extLst>
          </p:cNvPr>
          <p:cNvSpPr txBox="1"/>
          <p:nvPr/>
        </p:nvSpPr>
        <p:spPr>
          <a:xfrm>
            <a:off x="458805" y="2786862"/>
            <a:ext cx="7162800" cy="1323439"/>
          </a:xfrm>
          <a:prstGeom prst="rect">
            <a:avLst/>
          </a:prstGeom>
          <a:noFill/>
        </p:spPr>
        <p:txBody>
          <a:bodyPr wrap="square" rtlCol="0">
            <a:spAutoFit/>
          </a:bodyPr>
          <a:lstStyle/>
          <a:p>
            <a:r>
              <a:rPr lang="es-ES" sz="1600" dirty="0"/>
              <a:t>Lida Yaneth Farias Monroy</a:t>
            </a:r>
          </a:p>
          <a:p>
            <a:r>
              <a:rPr lang="es-ES" sz="1600" dirty="0"/>
              <a:t>Docente </a:t>
            </a:r>
            <a:endParaRPr lang="es-ES" sz="1600" dirty="0" smtClean="0"/>
          </a:p>
          <a:p>
            <a:r>
              <a:rPr lang="es-ES" sz="1600" dirty="0" smtClean="0"/>
              <a:t>Fundación </a:t>
            </a:r>
            <a:r>
              <a:rPr lang="es-ES" sz="1600" dirty="0"/>
              <a:t>Universitaria Juan de Castellanos</a:t>
            </a:r>
          </a:p>
          <a:p>
            <a:r>
              <a:rPr lang="es-ES" sz="1600" dirty="0" smtClean="0"/>
              <a:t>Magíster </a:t>
            </a:r>
            <a:r>
              <a:rPr lang="es-ES" sz="1600" dirty="0"/>
              <a:t>en Gestión de Proyectos – EAN</a:t>
            </a:r>
          </a:p>
          <a:p>
            <a:r>
              <a:rPr lang="es-ES" sz="1600" dirty="0"/>
              <a:t>Coordinadora Oficina de Proyectos</a:t>
            </a:r>
            <a:endParaRPr lang="es-CO"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
        <p:nvSpPr>
          <p:cNvPr id="3" name="object 3"/>
          <p:cNvSpPr txBox="1"/>
          <p:nvPr/>
        </p:nvSpPr>
        <p:spPr>
          <a:xfrm>
            <a:off x="534403" y="1502271"/>
            <a:ext cx="8028940" cy="4360545"/>
          </a:xfrm>
          <a:prstGeom prst="rect">
            <a:avLst/>
          </a:prstGeom>
        </p:spPr>
        <p:txBody>
          <a:bodyPr vert="horz" wrap="square" lIns="0" tIns="33020" rIns="0" bIns="0" rtlCol="0">
            <a:spAutoFit/>
          </a:bodyPr>
          <a:lstStyle/>
          <a:p>
            <a:pPr marL="355600" marR="281305" indent="-343535">
              <a:lnSpc>
                <a:spcPts val="2050"/>
              </a:lnSpc>
              <a:spcBef>
                <a:spcPts val="260"/>
              </a:spcBef>
              <a:buFont typeface="Arial"/>
              <a:buChar char="•"/>
              <a:tabLst>
                <a:tab pos="355600" algn="l"/>
                <a:tab pos="356235" algn="l"/>
              </a:tabLst>
            </a:pPr>
            <a:r>
              <a:rPr sz="1800" spc="-5" dirty="0">
                <a:latin typeface="Calibri"/>
                <a:cs typeface="Calibri"/>
              </a:rPr>
              <a:t>Agencia Noruega </a:t>
            </a:r>
            <a:r>
              <a:rPr sz="1800" spc="-15" dirty="0">
                <a:latin typeface="Calibri"/>
                <a:cs typeface="Calibri"/>
              </a:rPr>
              <a:t>para </a:t>
            </a:r>
            <a:r>
              <a:rPr sz="1800" dirty="0">
                <a:latin typeface="Calibri"/>
                <a:cs typeface="Calibri"/>
              </a:rPr>
              <a:t>la </a:t>
            </a:r>
            <a:r>
              <a:rPr sz="1800" spc="-10" dirty="0">
                <a:latin typeface="Calibri"/>
                <a:cs typeface="Calibri"/>
              </a:rPr>
              <a:t>Cooperación </a:t>
            </a:r>
            <a:r>
              <a:rPr sz="1800" spc="-15" dirty="0">
                <a:latin typeface="Calibri"/>
                <a:cs typeface="Calibri"/>
              </a:rPr>
              <a:t>para </a:t>
            </a:r>
            <a:r>
              <a:rPr sz="1800" dirty="0">
                <a:latin typeface="Calibri"/>
                <a:cs typeface="Calibri"/>
              </a:rPr>
              <a:t>el </a:t>
            </a:r>
            <a:r>
              <a:rPr sz="1800" spc="-10" dirty="0">
                <a:latin typeface="Calibri"/>
                <a:cs typeface="Calibri"/>
              </a:rPr>
              <a:t>Desarrollo </a:t>
            </a:r>
            <a:r>
              <a:rPr sz="1800" spc="-5" dirty="0">
                <a:latin typeface="Calibri"/>
                <a:cs typeface="Calibri"/>
              </a:rPr>
              <a:t>(NORAD). </a:t>
            </a:r>
            <a:r>
              <a:rPr sz="1800" spc="-10" dirty="0">
                <a:latin typeface="Calibri"/>
                <a:cs typeface="Calibri"/>
              </a:rPr>
              <a:t>“Enfoque </a:t>
            </a:r>
            <a:r>
              <a:rPr sz="1800" spc="-5" dirty="0">
                <a:latin typeface="Calibri"/>
                <a:cs typeface="Calibri"/>
              </a:rPr>
              <a:t>del  </a:t>
            </a:r>
            <a:r>
              <a:rPr sz="1800" spc="-10" dirty="0">
                <a:latin typeface="Calibri"/>
                <a:cs typeface="Calibri"/>
              </a:rPr>
              <a:t>marco lógico como herramienta para planificación </a:t>
            </a:r>
            <a:r>
              <a:rPr sz="1800" dirty="0">
                <a:latin typeface="Calibri"/>
                <a:cs typeface="Calibri"/>
              </a:rPr>
              <a:t>y </a:t>
            </a:r>
            <a:r>
              <a:rPr sz="1800" spc="-10" dirty="0">
                <a:latin typeface="Calibri"/>
                <a:cs typeface="Calibri"/>
              </a:rPr>
              <a:t>gestión </a:t>
            </a:r>
            <a:r>
              <a:rPr sz="1800" dirty="0">
                <a:latin typeface="Calibri"/>
                <a:cs typeface="Calibri"/>
              </a:rPr>
              <a:t>de</a:t>
            </a:r>
            <a:r>
              <a:rPr sz="1800" spc="160" dirty="0">
                <a:latin typeface="Calibri"/>
                <a:cs typeface="Calibri"/>
              </a:rPr>
              <a:t> </a:t>
            </a:r>
            <a:r>
              <a:rPr sz="1800" spc="-15" dirty="0">
                <a:latin typeface="Calibri"/>
                <a:cs typeface="Calibri"/>
              </a:rPr>
              <a:t>proyectos</a:t>
            </a:r>
            <a:endParaRPr sz="1800" dirty="0">
              <a:latin typeface="Calibri"/>
              <a:cs typeface="Calibri"/>
            </a:endParaRPr>
          </a:p>
          <a:p>
            <a:pPr marL="355600">
              <a:lnSpc>
                <a:spcPts val="1950"/>
              </a:lnSpc>
            </a:pPr>
            <a:r>
              <a:rPr sz="1800" spc="-10" dirty="0">
                <a:latin typeface="Calibri"/>
                <a:cs typeface="Calibri"/>
              </a:rPr>
              <a:t>orientados </a:t>
            </a:r>
            <a:r>
              <a:rPr sz="1800" spc="-5" dirty="0">
                <a:latin typeface="Calibri"/>
                <a:cs typeface="Calibri"/>
              </a:rPr>
              <a:t>por </a:t>
            </a:r>
            <a:r>
              <a:rPr sz="1800" spc="-20" dirty="0">
                <a:latin typeface="Calibri"/>
                <a:cs typeface="Calibri"/>
              </a:rPr>
              <a:t>objetivos”. </a:t>
            </a:r>
            <a:r>
              <a:rPr sz="1800" dirty="0">
                <a:latin typeface="Calibri"/>
                <a:cs typeface="Calibri"/>
              </a:rPr>
              <a:t>1a. </a:t>
            </a:r>
            <a:r>
              <a:rPr sz="1800" spc="-15" dirty="0">
                <a:latin typeface="Calibri"/>
                <a:cs typeface="Calibri"/>
              </a:rPr>
              <a:t>Ed. </a:t>
            </a:r>
            <a:r>
              <a:rPr sz="1800" spc="-5" dirty="0">
                <a:latin typeface="Calibri"/>
                <a:cs typeface="Calibri"/>
              </a:rPr>
              <a:t>Española, Instituto </a:t>
            </a:r>
            <a:r>
              <a:rPr sz="1800" spc="-10" dirty="0">
                <a:latin typeface="Calibri"/>
                <a:cs typeface="Calibri"/>
              </a:rPr>
              <a:t>Universitario </a:t>
            </a:r>
            <a:r>
              <a:rPr sz="1800" spc="-5" dirty="0">
                <a:latin typeface="Calibri"/>
                <a:cs typeface="Calibri"/>
              </a:rPr>
              <a:t>de </a:t>
            </a:r>
            <a:r>
              <a:rPr sz="1800" spc="-10" dirty="0">
                <a:latin typeface="Calibri"/>
                <a:cs typeface="Calibri"/>
              </a:rPr>
              <a:t>Desarrollo</a:t>
            </a:r>
            <a:r>
              <a:rPr sz="1800" spc="110" dirty="0">
                <a:latin typeface="Calibri"/>
                <a:cs typeface="Calibri"/>
              </a:rPr>
              <a:t> </a:t>
            </a:r>
            <a:r>
              <a:rPr sz="1800" dirty="0">
                <a:latin typeface="Calibri"/>
                <a:cs typeface="Calibri"/>
              </a:rPr>
              <a:t>y</a:t>
            </a:r>
          </a:p>
          <a:p>
            <a:pPr marL="355600">
              <a:lnSpc>
                <a:spcPts val="2055"/>
              </a:lnSpc>
            </a:pPr>
            <a:r>
              <a:rPr sz="1800" spc="-10" dirty="0">
                <a:latin typeface="Calibri"/>
                <a:cs typeface="Calibri"/>
              </a:rPr>
              <a:t>Cooperación, </a:t>
            </a:r>
            <a:r>
              <a:rPr sz="1800" spc="-5" dirty="0">
                <a:latin typeface="Calibri"/>
                <a:cs typeface="Calibri"/>
              </a:rPr>
              <a:t>Madrid, 1993. </a:t>
            </a:r>
            <a:r>
              <a:rPr sz="1800" dirty="0">
                <a:latin typeface="Calibri"/>
                <a:cs typeface="Calibri"/>
              </a:rPr>
              <a:t>[en </a:t>
            </a:r>
            <a:r>
              <a:rPr sz="1800" spc="-5" dirty="0">
                <a:latin typeface="Calibri"/>
                <a:cs typeface="Calibri"/>
              </a:rPr>
              <a:t>línea] </a:t>
            </a:r>
            <a:r>
              <a:rPr sz="1800" spc="-10" dirty="0">
                <a:latin typeface="Calibri"/>
                <a:cs typeface="Calibri"/>
              </a:rPr>
              <a:t>Publicado </a:t>
            </a:r>
            <a:r>
              <a:rPr sz="1800" spc="-5" dirty="0">
                <a:latin typeface="Calibri"/>
                <a:cs typeface="Calibri"/>
              </a:rPr>
              <a:t>por la</a:t>
            </a:r>
            <a:r>
              <a:rPr sz="1800" spc="125" dirty="0">
                <a:latin typeface="Calibri"/>
                <a:cs typeface="Calibri"/>
              </a:rPr>
              <a:t> </a:t>
            </a:r>
            <a:r>
              <a:rPr sz="1800" spc="-5" dirty="0">
                <a:latin typeface="Calibri"/>
                <a:cs typeface="Calibri"/>
              </a:rPr>
              <a:t>redxlasalud:</a:t>
            </a:r>
            <a:endParaRPr sz="1800" dirty="0">
              <a:latin typeface="Calibri"/>
              <a:cs typeface="Calibri"/>
            </a:endParaRPr>
          </a:p>
          <a:p>
            <a:pPr marL="355600">
              <a:lnSpc>
                <a:spcPts val="2105"/>
              </a:lnSpc>
            </a:pPr>
            <a:r>
              <a:rPr sz="1800" spc="-5" dirty="0">
                <a:latin typeface="Calibri"/>
                <a:cs typeface="Calibri"/>
                <a:hlinkClick r:id="rId2"/>
              </a:rPr>
              <a:t>&lt;h</a:t>
            </a:r>
            <a:r>
              <a:rPr sz="1800" spc="-5" dirty="0">
                <a:latin typeface="Calibri"/>
                <a:cs typeface="Calibri"/>
              </a:rPr>
              <a:t>t</a:t>
            </a:r>
            <a:r>
              <a:rPr sz="1800" spc="-5" dirty="0">
                <a:latin typeface="Calibri"/>
                <a:cs typeface="Calibri"/>
                <a:hlinkClick r:id="rId2"/>
              </a:rPr>
              <a:t>tp://www.redxlasalud.org/index.php/mod.documentos/mem.detalle/id.1107&gt;</a:t>
            </a:r>
            <a:r>
              <a:rPr sz="1800" spc="-5" dirty="0">
                <a:latin typeface="Calibri"/>
                <a:cs typeface="Calibri"/>
              </a:rPr>
              <a:t>.</a:t>
            </a:r>
            <a:endParaRPr sz="1800" dirty="0">
              <a:latin typeface="Calibri"/>
              <a:cs typeface="Calibri"/>
            </a:endParaRPr>
          </a:p>
          <a:p>
            <a:pPr marL="355600" marR="87630" indent="-343535">
              <a:lnSpc>
                <a:spcPts val="2050"/>
              </a:lnSpc>
              <a:spcBef>
                <a:spcPts val="1130"/>
              </a:spcBef>
              <a:buFont typeface="Arial"/>
              <a:buChar char="•"/>
              <a:tabLst>
                <a:tab pos="355600" algn="l"/>
                <a:tab pos="356235" algn="l"/>
              </a:tabLst>
            </a:pPr>
            <a:r>
              <a:rPr sz="1800" spc="-5" dirty="0">
                <a:latin typeface="Calibri"/>
                <a:cs typeface="Calibri"/>
              </a:rPr>
              <a:t>Comisión </a:t>
            </a:r>
            <a:r>
              <a:rPr sz="1800" spc="-10" dirty="0">
                <a:latin typeface="Calibri"/>
                <a:cs typeface="Calibri"/>
              </a:rPr>
              <a:t>Europea </a:t>
            </a:r>
            <a:r>
              <a:rPr sz="1800" dirty="0">
                <a:latin typeface="Calibri"/>
                <a:cs typeface="Calibri"/>
              </a:rPr>
              <a:t>- </a:t>
            </a:r>
            <a:r>
              <a:rPr sz="1800" spc="-5" dirty="0">
                <a:latin typeface="Calibri"/>
                <a:cs typeface="Calibri"/>
              </a:rPr>
              <a:t>EuropeAid. </a:t>
            </a:r>
            <a:r>
              <a:rPr sz="1800" dirty="0">
                <a:latin typeface="Calibri"/>
                <a:cs typeface="Calibri"/>
              </a:rPr>
              <a:t>"Manual </a:t>
            </a:r>
            <a:r>
              <a:rPr sz="1800" spc="-5" dirty="0">
                <a:latin typeface="Calibri"/>
                <a:cs typeface="Calibri"/>
              </a:rPr>
              <a:t>de Gestión del </a:t>
            </a:r>
            <a:r>
              <a:rPr sz="1800" spc="-10" dirty="0">
                <a:latin typeface="Calibri"/>
                <a:cs typeface="Calibri"/>
              </a:rPr>
              <a:t>Ciclo </a:t>
            </a:r>
            <a:r>
              <a:rPr sz="1800" spc="-5" dirty="0">
                <a:latin typeface="Calibri"/>
                <a:cs typeface="Calibri"/>
              </a:rPr>
              <a:t>de </a:t>
            </a:r>
            <a:r>
              <a:rPr sz="1800" spc="-15" dirty="0">
                <a:latin typeface="Calibri"/>
                <a:cs typeface="Calibri"/>
              </a:rPr>
              <a:t>Proyecto". </a:t>
            </a:r>
            <a:r>
              <a:rPr sz="1800" spc="-10" dirty="0">
                <a:latin typeface="Calibri"/>
                <a:cs typeface="Calibri"/>
              </a:rPr>
              <a:t>Marzo  </a:t>
            </a:r>
            <a:r>
              <a:rPr sz="1800" spc="-5" dirty="0">
                <a:latin typeface="Calibri"/>
                <a:cs typeface="Calibri"/>
              </a:rPr>
              <a:t>de</a:t>
            </a:r>
            <a:r>
              <a:rPr sz="1800" spc="10" dirty="0">
                <a:latin typeface="Calibri"/>
                <a:cs typeface="Calibri"/>
              </a:rPr>
              <a:t> </a:t>
            </a:r>
            <a:r>
              <a:rPr sz="1800" dirty="0">
                <a:latin typeface="Calibri"/>
                <a:cs typeface="Calibri"/>
              </a:rPr>
              <a:t>2001.</a:t>
            </a:r>
          </a:p>
          <a:p>
            <a:pPr marL="355600" marR="170180" indent="-343535">
              <a:lnSpc>
                <a:spcPts val="2050"/>
              </a:lnSpc>
              <a:spcBef>
                <a:spcPts val="1085"/>
              </a:spcBef>
              <a:buFont typeface="Arial"/>
              <a:buChar char="•"/>
              <a:tabLst>
                <a:tab pos="355600" algn="l"/>
                <a:tab pos="356235" algn="l"/>
              </a:tabLst>
            </a:pPr>
            <a:r>
              <a:rPr sz="1800" spc="-5" dirty="0">
                <a:latin typeface="Calibri"/>
                <a:cs typeface="Calibri"/>
              </a:rPr>
              <a:t>S. Helming </a:t>
            </a:r>
            <a:r>
              <a:rPr sz="1800" dirty="0">
                <a:latin typeface="Calibri"/>
                <a:cs typeface="Calibri"/>
              </a:rPr>
              <a:t>y M. Göbel. </a:t>
            </a:r>
            <a:r>
              <a:rPr sz="1800" spc="-5" dirty="0">
                <a:latin typeface="Calibri"/>
                <a:cs typeface="Calibri"/>
              </a:rPr>
              <a:t>“Planificación de </a:t>
            </a:r>
            <a:r>
              <a:rPr sz="1800" spc="-15" dirty="0">
                <a:latin typeface="Calibri"/>
                <a:cs typeface="Calibri"/>
              </a:rPr>
              <a:t>proyectos </a:t>
            </a:r>
            <a:r>
              <a:rPr sz="1800" spc="-10" dirty="0">
                <a:latin typeface="Calibri"/>
                <a:cs typeface="Calibri"/>
              </a:rPr>
              <a:t>orientada </a:t>
            </a:r>
            <a:r>
              <a:rPr sz="1800" dirty="0">
                <a:latin typeface="Calibri"/>
                <a:cs typeface="Calibri"/>
              </a:rPr>
              <a:t>a </a:t>
            </a:r>
            <a:r>
              <a:rPr sz="1800" spc="-5" dirty="0">
                <a:latin typeface="Calibri"/>
                <a:cs typeface="Calibri"/>
              </a:rPr>
              <a:t>objetivos </a:t>
            </a:r>
            <a:r>
              <a:rPr sz="1800" spc="-15" dirty="0">
                <a:latin typeface="Calibri"/>
                <a:cs typeface="Calibri"/>
              </a:rPr>
              <a:t>(ZOPP).  </a:t>
            </a:r>
            <a:r>
              <a:rPr sz="1800" spc="-10" dirty="0">
                <a:latin typeface="Calibri"/>
                <a:cs typeface="Calibri"/>
              </a:rPr>
              <a:t>Orientaciones </a:t>
            </a:r>
            <a:r>
              <a:rPr sz="1800" spc="-15" dirty="0">
                <a:latin typeface="Calibri"/>
                <a:cs typeface="Calibri"/>
              </a:rPr>
              <a:t>para </a:t>
            </a:r>
            <a:r>
              <a:rPr sz="1800" spc="-5" dirty="0">
                <a:latin typeface="Calibri"/>
                <a:cs typeface="Calibri"/>
              </a:rPr>
              <a:t>la planificación de </a:t>
            </a:r>
            <a:r>
              <a:rPr sz="1800" spc="-15" dirty="0">
                <a:latin typeface="Calibri"/>
                <a:cs typeface="Calibri"/>
              </a:rPr>
              <a:t>proyectos </a:t>
            </a:r>
            <a:r>
              <a:rPr sz="1800" dirty="0">
                <a:latin typeface="Calibri"/>
                <a:cs typeface="Calibri"/>
              </a:rPr>
              <a:t>y </a:t>
            </a:r>
            <a:r>
              <a:rPr sz="1800" spc="-10" dirty="0">
                <a:latin typeface="Calibri"/>
                <a:cs typeface="Calibri"/>
              </a:rPr>
              <a:t>programas </a:t>
            </a:r>
            <a:r>
              <a:rPr sz="1800" spc="-5" dirty="0">
                <a:latin typeface="Calibri"/>
                <a:cs typeface="Calibri"/>
              </a:rPr>
              <a:t>nuevos </a:t>
            </a:r>
            <a:r>
              <a:rPr sz="1800" dirty="0">
                <a:latin typeface="Calibri"/>
                <a:cs typeface="Calibri"/>
              </a:rPr>
              <a:t>y en </a:t>
            </a:r>
            <a:r>
              <a:rPr sz="1800" spc="-25" dirty="0">
                <a:latin typeface="Calibri"/>
                <a:cs typeface="Calibri"/>
              </a:rPr>
              <a:t>curso”.  </a:t>
            </a:r>
            <a:r>
              <a:rPr sz="1800" spc="-5" dirty="0">
                <a:latin typeface="Calibri"/>
                <a:cs typeface="Calibri"/>
              </a:rPr>
              <a:t>Agencia Alemana de </a:t>
            </a:r>
            <a:r>
              <a:rPr sz="1800" spc="-10" dirty="0">
                <a:latin typeface="Calibri"/>
                <a:cs typeface="Calibri"/>
              </a:rPr>
              <a:t>Cooperación </a:t>
            </a:r>
            <a:r>
              <a:rPr sz="1800" spc="-30" dirty="0">
                <a:latin typeface="Calibri"/>
                <a:cs typeface="Calibri"/>
              </a:rPr>
              <a:t>Técnica </a:t>
            </a:r>
            <a:r>
              <a:rPr sz="1800" spc="-10" dirty="0">
                <a:latin typeface="Calibri"/>
                <a:cs typeface="Calibri"/>
              </a:rPr>
              <a:t>(GTZ), </a:t>
            </a:r>
            <a:r>
              <a:rPr sz="1800" dirty="0">
                <a:latin typeface="Calibri"/>
                <a:cs typeface="Calibri"/>
              </a:rPr>
              <a:t>1998 [en</a:t>
            </a:r>
            <a:r>
              <a:rPr sz="1800" spc="165" dirty="0">
                <a:latin typeface="Calibri"/>
                <a:cs typeface="Calibri"/>
              </a:rPr>
              <a:t> </a:t>
            </a:r>
            <a:r>
              <a:rPr sz="1800" spc="-5" dirty="0">
                <a:latin typeface="Calibri"/>
                <a:cs typeface="Calibri"/>
              </a:rPr>
              <a:t>línea]:</a:t>
            </a:r>
            <a:endParaRPr sz="1800" dirty="0">
              <a:latin typeface="Calibri"/>
              <a:cs typeface="Calibri"/>
            </a:endParaRPr>
          </a:p>
          <a:p>
            <a:pPr marL="355600">
              <a:lnSpc>
                <a:spcPts val="2005"/>
              </a:lnSpc>
            </a:pPr>
            <a:r>
              <a:rPr sz="1800" spc="-10" dirty="0">
                <a:latin typeface="Calibri"/>
                <a:cs typeface="Calibri"/>
                <a:hlinkClick r:id="rId3"/>
              </a:rPr>
              <a:t>&lt;h</a:t>
            </a:r>
            <a:r>
              <a:rPr sz="1800" spc="-10" dirty="0">
                <a:latin typeface="Calibri"/>
                <a:cs typeface="Calibri"/>
              </a:rPr>
              <a:t>t</a:t>
            </a:r>
            <a:r>
              <a:rPr sz="1800" spc="-10" dirty="0">
                <a:latin typeface="Calibri"/>
                <a:cs typeface="Calibri"/>
                <a:hlinkClick r:id="rId3"/>
              </a:rPr>
              <a:t>tp://www.amauta-international.com/zopp_s.pdf&gt;</a:t>
            </a:r>
            <a:r>
              <a:rPr sz="1800" spc="-10" dirty="0">
                <a:latin typeface="Calibri"/>
                <a:cs typeface="Calibri"/>
              </a:rPr>
              <a:t>.</a:t>
            </a:r>
            <a:endParaRPr sz="1800" dirty="0">
              <a:latin typeface="Calibri"/>
              <a:cs typeface="Calibri"/>
            </a:endParaRPr>
          </a:p>
          <a:p>
            <a:pPr marL="355600" marR="63500" indent="-343535">
              <a:lnSpc>
                <a:spcPts val="2050"/>
              </a:lnSpc>
              <a:spcBef>
                <a:spcPts val="1135"/>
              </a:spcBef>
              <a:buFont typeface="Arial"/>
              <a:buChar char="•"/>
              <a:tabLst>
                <a:tab pos="355600" algn="l"/>
                <a:tab pos="356235" algn="l"/>
              </a:tabLst>
            </a:pPr>
            <a:r>
              <a:rPr sz="1800" spc="-5" dirty="0">
                <a:latin typeface="Calibri"/>
                <a:cs typeface="Calibri"/>
              </a:rPr>
              <a:t>H. </a:t>
            </a:r>
            <a:r>
              <a:rPr sz="1800" spc="-10" dirty="0">
                <a:latin typeface="Calibri"/>
                <a:cs typeface="Calibri"/>
              </a:rPr>
              <a:t>Camacho, </a:t>
            </a:r>
            <a:r>
              <a:rPr sz="1800" spc="-5" dirty="0">
                <a:latin typeface="Calibri"/>
                <a:cs typeface="Calibri"/>
              </a:rPr>
              <a:t>L. </a:t>
            </a:r>
            <a:r>
              <a:rPr sz="1800" spc="-10" dirty="0">
                <a:latin typeface="Calibri"/>
                <a:cs typeface="Calibri"/>
              </a:rPr>
              <a:t>Cámara, </a:t>
            </a:r>
            <a:r>
              <a:rPr sz="1800" dirty="0">
                <a:latin typeface="Calibri"/>
                <a:cs typeface="Calibri"/>
              </a:rPr>
              <a:t>R. </a:t>
            </a:r>
            <a:r>
              <a:rPr sz="1800" spc="-10" dirty="0">
                <a:latin typeface="Calibri"/>
                <a:cs typeface="Calibri"/>
              </a:rPr>
              <a:t>Cascante, </a:t>
            </a:r>
            <a:r>
              <a:rPr sz="1800" spc="-5" dirty="0">
                <a:latin typeface="Calibri"/>
                <a:cs typeface="Calibri"/>
              </a:rPr>
              <a:t>H. Sainz. </a:t>
            </a:r>
            <a:r>
              <a:rPr sz="1800" dirty="0">
                <a:latin typeface="Calibri"/>
                <a:cs typeface="Calibri"/>
              </a:rPr>
              <a:t>"El </a:t>
            </a:r>
            <a:r>
              <a:rPr sz="1800" spc="-10" dirty="0">
                <a:latin typeface="Calibri"/>
                <a:cs typeface="Calibri"/>
              </a:rPr>
              <a:t>Enfoque </a:t>
            </a:r>
            <a:r>
              <a:rPr sz="1800" spc="-5" dirty="0">
                <a:latin typeface="Calibri"/>
                <a:cs typeface="Calibri"/>
              </a:rPr>
              <a:t>del </a:t>
            </a:r>
            <a:r>
              <a:rPr sz="1800" spc="-10" dirty="0">
                <a:latin typeface="Calibri"/>
                <a:cs typeface="Calibri"/>
              </a:rPr>
              <a:t>marco lógico: </a:t>
            </a:r>
            <a:r>
              <a:rPr sz="1800" dirty="0">
                <a:latin typeface="Calibri"/>
                <a:cs typeface="Calibri"/>
              </a:rPr>
              <a:t>10  </a:t>
            </a:r>
            <a:r>
              <a:rPr sz="1800" spc="-5" dirty="0">
                <a:latin typeface="Calibri"/>
                <a:cs typeface="Calibri"/>
              </a:rPr>
              <a:t>casos </a:t>
            </a:r>
            <a:r>
              <a:rPr sz="1800" spc="-10" dirty="0">
                <a:latin typeface="Calibri"/>
                <a:cs typeface="Calibri"/>
              </a:rPr>
              <a:t>prácticos". </a:t>
            </a:r>
            <a:r>
              <a:rPr sz="1800" spc="-5" dirty="0">
                <a:latin typeface="Calibri"/>
                <a:cs typeface="Calibri"/>
              </a:rPr>
              <a:t>Fundación </a:t>
            </a:r>
            <a:r>
              <a:rPr sz="1800" spc="-10" dirty="0">
                <a:latin typeface="Calibri"/>
                <a:cs typeface="Calibri"/>
              </a:rPr>
              <a:t>CIDEAL </a:t>
            </a:r>
            <a:r>
              <a:rPr sz="1800" dirty="0">
                <a:latin typeface="Calibri"/>
                <a:cs typeface="Calibri"/>
              </a:rPr>
              <a:t>y </a:t>
            </a:r>
            <a:r>
              <a:rPr sz="1800" spc="-5" dirty="0">
                <a:latin typeface="Calibri"/>
                <a:cs typeface="Calibri"/>
              </a:rPr>
              <a:t>Acciones de </a:t>
            </a:r>
            <a:r>
              <a:rPr sz="1800" spc="-10" dirty="0">
                <a:latin typeface="Calibri"/>
                <a:cs typeface="Calibri"/>
              </a:rPr>
              <a:t>Desarrollo </a:t>
            </a:r>
            <a:r>
              <a:rPr sz="1800" dirty="0">
                <a:latin typeface="Calibri"/>
                <a:cs typeface="Calibri"/>
              </a:rPr>
              <a:t>y </a:t>
            </a:r>
            <a:r>
              <a:rPr sz="1800" spc="-10" dirty="0">
                <a:latin typeface="Calibri"/>
                <a:cs typeface="Calibri"/>
              </a:rPr>
              <a:t>Cooperación. </a:t>
            </a:r>
            <a:r>
              <a:rPr sz="1800" dirty="0">
                <a:latin typeface="Calibri"/>
                <a:cs typeface="Calibri"/>
              </a:rPr>
              <a:t>2001.  [en </a:t>
            </a:r>
            <a:r>
              <a:rPr sz="1800" spc="-5" dirty="0">
                <a:latin typeface="Calibri"/>
                <a:cs typeface="Calibri"/>
              </a:rPr>
              <a:t>línea] </a:t>
            </a:r>
            <a:r>
              <a:rPr sz="1800" spc="-10" dirty="0">
                <a:latin typeface="Calibri"/>
                <a:cs typeface="Calibri"/>
              </a:rPr>
              <a:t>Publicado </a:t>
            </a:r>
            <a:r>
              <a:rPr sz="1800" spc="-5" dirty="0">
                <a:latin typeface="Calibri"/>
                <a:cs typeface="Calibri"/>
              </a:rPr>
              <a:t>por la</a:t>
            </a:r>
            <a:r>
              <a:rPr sz="1800" spc="65" dirty="0">
                <a:latin typeface="Calibri"/>
                <a:cs typeface="Calibri"/>
              </a:rPr>
              <a:t> </a:t>
            </a:r>
            <a:r>
              <a:rPr sz="1800" spc="-5" dirty="0">
                <a:latin typeface="Calibri"/>
                <a:cs typeface="Calibri"/>
              </a:rPr>
              <a:t>redxlasalud:</a:t>
            </a:r>
            <a:endParaRPr sz="1800" dirty="0">
              <a:latin typeface="Calibri"/>
              <a:cs typeface="Calibri"/>
            </a:endParaRPr>
          </a:p>
          <a:p>
            <a:pPr marL="355600">
              <a:lnSpc>
                <a:spcPts val="2010"/>
              </a:lnSpc>
            </a:pPr>
            <a:r>
              <a:rPr sz="1800" spc="-10" dirty="0">
                <a:latin typeface="Calibri"/>
                <a:cs typeface="Calibri"/>
                <a:hlinkClick r:id="rId4"/>
              </a:rPr>
              <a:t>&lt;h</a:t>
            </a:r>
            <a:r>
              <a:rPr sz="1800" spc="-10" dirty="0">
                <a:latin typeface="Calibri"/>
                <a:cs typeface="Calibri"/>
              </a:rPr>
              <a:t>t</a:t>
            </a:r>
            <a:r>
              <a:rPr sz="1800" spc="-10" dirty="0">
                <a:latin typeface="Calibri"/>
                <a:cs typeface="Calibri"/>
                <a:hlinkClick r:id="rId4"/>
              </a:rPr>
              <a:t>tp://www.redxlasalud.org/index.php/mod.documentos/mem.detalle/id.1106&gt;</a:t>
            </a:r>
            <a:endParaRPr sz="1800" dirty="0">
              <a:latin typeface="Calibri"/>
              <a:cs typeface="Calibri"/>
            </a:endParaRPr>
          </a:p>
        </p:txBody>
      </p:sp>
      <p:sp>
        <p:nvSpPr>
          <p:cNvPr id="6" name="object 3">
            <a:extLst>
              <a:ext uri="{FF2B5EF4-FFF2-40B4-BE49-F238E27FC236}">
                <a16:creationId xmlns:a16="http://schemas.microsoft.com/office/drawing/2014/main" id="{242054C4-07C4-4227-9ED0-B2A7EB848563}"/>
              </a:ext>
            </a:extLst>
          </p:cNvPr>
          <p:cNvSpPr txBox="1"/>
          <p:nvPr/>
        </p:nvSpPr>
        <p:spPr>
          <a:xfrm>
            <a:off x="609600" y="381000"/>
            <a:ext cx="8534400" cy="627736"/>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latin typeface="Impact"/>
                <a:cs typeface="Impact"/>
              </a:rPr>
              <a:t>BIBLIOGRAFÍA</a:t>
            </a:r>
            <a:r>
              <a:rPr lang="es-ES" sz="4000" spc="-5" dirty="0">
                <a:solidFill>
                  <a:srgbClr val="252525"/>
                </a:solidFill>
                <a:latin typeface="Impact"/>
                <a:cs typeface="Impact"/>
              </a:rPr>
              <a:t> DE ESTE MATERIAL </a:t>
            </a:r>
            <a:r>
              <a:rPr lang="es-ES" sz="4000" spc="-5" dirty="0" smtClean="0">
                <a:solidFill>
                  <a:srgbClr val="252525"/>
                </a:solidFill>
                <a:latin typeface="Impact"/>
                <a:cs typeface="Impact"/>
              </a:rPr>
              <a:t>(</a:t>
            </a:r>
            <a:r>
              <a:rPr lang="es-ES" sz="4000" spc="-5" dirty="0">
                <a:solidFill>
                  <a:srgbClr val="252525"/>
                </a:solidFill>
                <a:latin typeface="Impact"/>
                <a:cs typeface="Impact"/>
              </a:rPr>
              <a:t>Charla)</a:t>
            </a:r>
            <a:endParaRPr sz="4000" dirty="0">
              <a:latin typeface="Impact"/>
              <a:cs typeface="Impact"/>
            </a:endParaRPr>
          </a:p>
        </p:txBody>
      </p:sp>
    </p:spTree>
    <p:extLst>
      <p:ext uri="{BB962C8B-B14F-4D97-AF65-F5344CB8AC3E}">
        <p14:creationId xmlns:p14="http://schemas.microsoft.com/office/powerpoint/2010/main" val="368756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26763" y="339674"/>
            <a:ext cx="2185035" cy="574675"/>
          </a:xfrm>
          <a:prstGeom prst="rect">
            <a:avLst/>
          </a:prstGeom>
        </p:spPr>
        <p:txBody>
          <a:bodyPr vert="horz" wrap="square" lIns="0" tIns="12700" rIns="0" bIns="0" rtlCol="0">
            <a:spAutoFit/>
          </a:bodyPr>
          <a:lstStyle/>
          <a:p>
            <a:pPr marL="12700">
              <a:lnSpc>
                <a:spcPct val="100000"/>
              </a:lnSpc>
              <a:spcBef>
                <a:spcPts val="100"/>
              </a:spcBef>
            </a:pPr>
            <a:r>
              <a:rPr spc="-15" dirty="0"/>
              <a:t>Bibliografía</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19</a:t>
            </a:fld>
            <a:endParaRPr dirty="0"/>
          </a:p>
        </p:txBody>
      </p:sp>
      <p:sp>
        <p:nvSpPr>
          <p:cNvPr id="3" name="object 3"/>
          <p:cNvSpPr txBox="1"/>
          <p:nvPr/>
        </p:nvSpPr>
        <p:spPr>
          <a:xfrm>
            <a:off x="535940" y="1345819"/>
            <a:ext cx="7866380" cy="4100195"/>
          </a:xfrm>
          <a:prstGeom prst="rect">
            <a:avLst/>
          </a:prstGeom>
        </p:spPr>
        <p:txBody>
          <a:bodyPr vert="horz" wrap="square" lIns="0" tIns="33020" rIns="0" bIns="0" rtlCol="0">
            <a:spAutoFit/>
          </a:bodyPr>
          <a:lstStyle/>
          <a:p>
            <a:pPr marL="355600" marR="601345" indent="-343535">
              <a:lnSpc>
                <a:spcPts val="2050"/>
              </a:lnSpc>
              <a:spcBef>
                <a:spcPts val="260"/>
              </a:spcBef>
              <a:buFont typeface="Arial"/>
              <a:buChar char="•"/>
              <a:tabLst>
                <a:tab pos="355600" algn="l"/>
                <a:tab pos="356235" algn="l"/>
              </a:tabLst>
            </a:pPr>
            <a:r>
              <a:rPr sz="1800" spc="-5" dirty="0">
                <a:latin typeface="Calibri"/>
                <a:cs typeface="Calibri"/>
              </a:rPr>
              <a:t>E. Cohen, </a:t>
            </a:r>
            <a:r>
              <a:rPr sz="1800" dirty="0">
                <a:latin typeface="Calibri"/>
                <a:cs typeface="Calibri"/>
              </a:rPr>
              <a:t>R. </a:t>
            </a:r>
            <a:r>
              <a:rPr sz="1800" spc="-5" dirty="0">
                <a:latin typeface="Calibri"/>
                <a:cs typeface="Calibri"/>
              </a:rPr>
              <a:t>Martínez. </a:t>
            </a:r>
            <a:r>
              <a:rPr sz="1800" spc="-10" dirty="0">
                <a:latin typeface="Calibri"/>
                <a:cs typeface="Calibri"/>
              </a:rPr>
              <a:t>"Formulación, evaluación </a:t>
            </a:r>
            <a:r>
              <a:rPr sz="1800" dirty="0">
                <a:latin typeface="Calibri"/>
                <a:cs typeface="Calibri"/>
              </a:rPr>
              <a:t>y </a:t>
            </a:r>
            <a:r>
              <a:rPr sz="1800" spc="-10" dirty="0">
                <a:latin typeface="Calibri"/>
                <a:cs typeface="Calibri"/>
              </a:rPr>
              <a:t>monitoreo </a:t>
            </a:r>
            <a:r>
              <a:rPr sz="1800" spc="-5" dirty="0">
                <a:latin typeface="Calibri"/>
                <a:cs typeface="Calibri"/>
              </a:rPr>
              <a:t>de </a:t>
            </a:r>
            <a:r>
              <a:rPr sz="1800" spc="-15" dirty="0">
                <a:latin typeface="Calibri"/>
                <a:cs typeface="Calibri"/>
              </a:rPr>
              <a:t>proyectos  </a:t>
            </a:r>
            <a:r>
              <a:rPr sz="1800" spc="-5" dirty="0">
                <a:latin typeface="Calibri"/>
                <a:cs typeface="Calibri"/>
              </a:rPr>
              <a:t>sociales". División de </a:t>
            </a:r>
            <a:r>
              <a:rPr sz="1800" spc="-10" dirty="0">
                <a:latin typeface="Calibri"/>
                <a:cs typeface="Calibri"/>
              </a:rPr>
              <a:t>Desarrollo </a:t>
            </a:r>
            <a:r>
              <a:rPr sz="1800" spc="-5" dirty="0">
                <a:latin typeface="Calibri"/>
                <a:cs typeface="Calibri"/>
              </a:rPr>
              <a:t>Social, </a:t>
            </a:r>
            <a:r>
              <a:rPr sz="1800" spc="-30" dirty="0">
                <a:latin typeface="Calibri"/>
                <a:cs typeface="Calibri"/>
              </a:rPr>
              <a:t>CEPAL. </a:t>
            </a:r>
            <a:r>
              <a:rPr sz="1800" dirty="0">
                <a:latin typeface="Calibri"/>
                <a:cs typeface="Calibri"/>
              </a:rPr>
              <a:t>2004. [en</a:t>
            </a:r>
            <a:r>
              <a:rPr sz="1800" spc="130" dirty="0">
                <a:latin typeface="Calibri"/>
                <a:cs typeface="Calibri"/>
              </a:rPr>
              <a:t> </a:t>
            </a:r>
            <a:r>
              <a:rPr sz="1800" spc="-5" dirty="0">
                <a:latin typeface="Calibri"/>
                <a:cs typeface="Calibri"/>
              </a:rPr>
              <a:t>línea]:</a:t>
            </a:r>
            <a:endParaRPr sz="1800">
              <a:latin typeface="Calibri"/>
              <a:cs typeface="Calibri"/>
            </a:endParaRPr>
          </a:p>
          <a:p>
            <a:pPr marL="355600">
              <a:lnSpc>
                <a:spcPts val="2005"/>
              </a:lnSpc>
            </a:pPr>
            <a:r>
              <a:rPr sz="1800" spc="-5" dirty="0">
                <a:latin typeface="Calibri"/>
                <a:cs typeface="Calibri"/>
                <a:hlinkClick r:id="rId2"/>
              </a:rPr>
              <a:t>&lt;h</a:t>
            </a:r>
            <a:r>
              <a:rPr sz="1800" spc="-5" dirty="0">
                <a:latin typeface="Calibri"/>
                <a:cs typeface="Calibri"/>
              </a:rPr>
              <a:t>t</a:t>
            </a:r>
            <a:r>
              <a:rPr sz="1800" spc="-5" dirty="0">
                <a:latin typeface="Calibri"/>
                <a:cs typeface="Calibri"/>
                <a:hlinkClick r:id="rId2"/>
              </a:rPr>
              <a:t>tp://www.risalc.org/portal/publicaciones/ficha/?id=242&gt;</a:t>
            </a:r>
            <a:endParaRPr sz="1800">
              <a:latin typeface="Calibri"/>
              <a:cs typeface="Calibri"/>
            </a:endParaRPr>
          </a:p>
          <a:p>
            <a:pPr marL="355600" marR="5080" indent="-343535">
              <a:lnSpc>
                <a:spcPts val="2050"/>
              </a:lnSpc>
              <a:spcBef>
                <a:spcPts val="1130"/>
              </a:spcBef>
              <a:buFont typeface="Arial"/>
              <a:buChar char="•"/>
              <a:tabLst>
                <a:tab pos="355600" algn="l"/>
                <a:tab pos="356235" algn="l"/>
              </a:tabLst>
            </a:pPr>
            <a:r>
              <a:rPr sz="1800" spc="-5" dirty="0">
                <a:latin typeface="Calibri"/>
                <a:cs typeface="Calibri"/>
              </a:rPr>
              <a:t>C.E. Bernal. “Modelos </a:t>
            </a:r>
            <a:r>
              <a:rPr sz="1800" dirty="0">
                <a:latin typeface="Calibri"/>
                <a:cs typeface="Calibri"/>
              </a:rPr>
              <a:t>de </a:t>
            </a:r>
            <a:r>
              <a:rPr sz="1800" spc="-10" dirty="0">
                <a:latin typeface="Calibri"/>
                <a:cs typeface="Calibri"/>
              </a:rPr>
              <a:t>innovación </a:t>
            </a:r>
            <a:r>
              <a:rPr sz="1800" spc="-5" dirty="0">
                <a:latin typeface="Calibri"/>
                <a:cs typeface="Calibri"/>
              </a:rPr>
              <a:t>abierta </a:t>
            </a:r>
            <a:r>
              <a:rPr sz="1800" dirty="0">
                <a:latin typeface="Calibri"/>
                <a:cs typeface="Calibri"/>
              </a:rPr>
              <a:t>y </a:t>
            </a:r>
            <a:r>
              <a:rPr sz="1800" spc="-5" dirty="0">
                <a:latin typeface="Calibri"/>
                <a:cs typeface="Calibri"/>
              </a:rPr>
              <a:t>la </a:t>
            </a:r>
            <a:r>
              <a:rPr sz="1800" spc="-10" dirty="0">
                <a:latin typeface="Calibri"/>
                <a:cs typeface="Calibri"/>
              </a:rPr>
              <a:t>formulación </a:t>
            </a:r>
            <a:r>
              <a:rPr sz="1800" spc="-5" dirty="0">
                <a:latin typeface="Calibri"/>
                <a:cs typeface="Calibri"/>
              </a:rPr>
              <a:t>de </a:t>
            </a:r>
            <a:r>
              <a:rPr sz="1800" spc="-25" dirty="0">
                <a:latin typeface="Calibri"/>
                <a:cs typeface="Calibri"/>
              </a:rPr>
              <a:t>proyectos”.  </a:t>
            </a:r>
            <a:r>
              <a:rPr sz="1800" spc="-10" dirty="0">
                <a:latin typeface="Calibri"/>
                <a:cs typeface="Calibri"/>
              </a:rPr>
              <a:t>Presentación </a:t>
            </a:r>
            <a:r>
              <a:rPr sz="1800" dirty="0">
                <a:latin typeface="Calibri"/>
                <a:cs typeface="Calibri"/>
              </a:rPr>
              <a:t>en </a:t>
            </a:r>
            <a:r>
              <a:rPr sz="1800" spc="-15" dirty="0">
                <a:latin typeface="Calibri"/>
                <a:cs typeface="Calibri"/>
              </a:rPr>
              <a:t>PowerPoint. </a:t>
            </a:r>
            <a:r>
              <a:rPr sz="1800" dirty="0">
                <a:latin typeface="Calibri"/>
                <a:cs typeface="Calibri"/>
              </a:rPr>
              <a:t>2014. [en </a:t>
            </a:r>
            <a:r>
              <a:rPr sz="1800" spc="-5" dirty="0">
                <a:latin typeface="Calibri"/>
                <a:cs typeface="Calibri"/>
              </a:rPr>
              <a:t>línea]:  </a:t>
            </a:r>
            <a:r>
              <a:rPr sz="1800" spc="-10" dirty="0">
                <a:latin typeface="Calibri"/>
                <a:cs typeface="Calibri"/>
                <a:hlinkClick r:id="rId3"/>
              </a:rPr>
              <a:t>http://www.unicauca.edu.co/innovaccioncauca/content/capacitaci%C3%B3n-en- </a:t>
            </a:r>
            <a:r>
              <a:rPr sz="1800" spc="-10" dirty="0">
                <a:latin typeface="Calibri"/>
                <a:cs typeface="Calibri"/>
              </a:rPr>
              <a:t> formulaci%C3%B3n-de-proyectos-uees</a:t>
            </a:r>
            <a:endParaRPr sz="1800">
              <a:latin typeface="Calibri"/>
              <a:cs typeface="Calibri"/>
            </a:endParaRPr>
          </a:p>
          <a:p>
            <a:pPr marL="355600" marR="62230" indent="-343535">
              <a:lnSpc>
                <a:spcPts val="2050"/>
              </a:lnSpc>
              <a:spcBef>
                <a:spcPts val="1095"/>
              </a:spcBef>
              <a:buFont typeface="Arial"/>
              <a:buChar char="•"/>
              <a:tabLst>
                <a:tab pos="355600" algn="l"/>
                <a:tab pos="356235" algn="l"/>
              </a:tabLst>
            </a:pPr>
            <a:r>
              <a:rPr sz="1800" dirty="0">
                <a:latin typeface="Calibri"/>
                <a:cs typeface="Calibri"/>
              </a:rPr>
              <a:t>Grupo </a:t>
            </a:r>
            <a:r>
              <a:rPr sz="1800" spc="-5" dirty="0">
                <a:latin typeface="Calibri"/>
                <a:cs typeface="Calibri"/>
              </a:rPr>
              <a:t>de </a:t>
            </a:r>
            <a:r>
              <a:rPr sz="1800" spc="-10" dirty="0">
                <a:latin typeface="Calibri"/>
                <a:cs typeface="Calibri"/>
              </a:rPr>
              <a:t>Investigación </a:t>
            </a:r>
            <a:r>
              <a:rPr sz="1800" dirty="0">
                <a:latin typeface="Calibri"/>
                <a:cs typeface="Calibri"/>
              </a:rPr>
              <a:t>en </a:t>
            </a:r>
            <a:r>
              <a:rPr sz="1800" spc="-10" dirty="0">
                <a:latin typeface="Calibri"/>
                <a:cs typeface="Calibri"/>
              </a:rPr>
              <a:t>Nanoelectrónica </a:t>
            </a:r>
            <a:r>
              <a:rPr sz="1800" dirty="0">
                <a:latin typeface="Calibri"/>
                <a:cs typeface="Calibri"/>
              </a:rPr>
              <a:t>y </a:t>
            </a:r>
            <a:r>
              <a:rPr sz="1800" spc="-10" dirty="0">
                <a:latin typeface="Calibri"/>
                <a:cs typeface="Calibri"/>
              </a:rPr>
              <a:t>Automatización </a:t>
            </a:r>
            <a:r>
              <a:rPr sz="1800" dirty="0">
                <a:latin typeface="Calibri"/>
                <a:cs typeface="Calibri"/>
              </a:rPr>
              <a:t>de </a:t>
            </a:r>
            <a:r>
              <a:rPr sz="1800" spc="-5" dirty="0">
                <a:latin typeface="Calibri"/>
                <a:cs typeface="Calibri"/>
              </a:rPr>
              <a:t>la </a:t>
            </a:r>
            <a:r>
              <a:rPr sz="1800" spc="-10" dirty="0">
                <a:latin typeface="Calibri"/>
                <a:cs typeface="Calibri"/>
              </a:rPr>
              <a:t>Corporación  Universitaria </a:t>
            </a:r>
            <a:r>
              <a:rPr sz="1800" spc="-5" dirty="0">
                <a:latin typeface="Calibri"/>
                <a:cs typeface="Calibri"/>
              </a:rPr>
              <a:t>Autónoma del Cauca, GRINAU-Uniautónoma. «Secador de </a:t>
            </a:r>
            <a:r>
              <a:rPr sz="1800" spc="-25" dirty="0">
                <a:latin typeface="Calibri"/>
                <a:cs typeface="Calibri"/>
              </a:rPr>
              <a:t>café </a:t>
            </a:r>
            <a:r>
              <a:rPr sz="1800" spc="-10" dirty="0">
                <a:latin typeface="Calibri"/>
                <a:cs typeface="Calibri"/>
              </a:rPr>
              <a:t>con  </a:t>
            </a:r>
            <a:r>
              <a:rPr sz="1800" spc="-5" dirty="0">
                <a:latin typeface="Calibri"/>
                <a:cs typeface="Calibri"/>
              </a:rPr>
              <a:t>base </a:t>
            </a:r>
            <a:r>
              <a:rPr sz="1800" dirty="0">
                <a:latin typeface="Calibri"/>
                <a:cs typeface="Calibri"/>
              </a:rPr>
              <a:t>en un </a:t>
            </a:r>
            <a:r>
              <a:rPr sz="1800" spc="-10" dirty="0">
                <a:latin typeface="Calibri"/>
                <a:cs typeface="Calibri"/>
              </a:rPr>
              <a:t>sistema </a:t>
            </a:r>
            <a:r>
              <a:rPr sz="1800" spc="-5" dirty="0">
                <a:latin typeface="Calibri"/>
                <a:cs typeface="Calibri"/>
              </a:rPr>
              <a:t>solar </a:t>
            </a:r>
            <a:r>
              <a:rPr sz="1800" spc="-15" dirty="0">
                <a:latin typeface="Calibri"/>
                <a:cs typeface="Calibri"/>
              </a:rPr>
              <a:t>fotovoltaico». Propuesta </a:t>
            </a:r>
            <a:r>
              <a:rPr sz="1800" spc="-10" dirty="0">
                <a:latin typeface="Calibri"/>
                <a:cs typeface="Calibri"/>
              </a:rPr>
              <a:t>presentada </a:t>
            </a:r>
            <a:r>
              <a:rPr sz="1800" dirty="0">
                <a:latin typeface="Calibri"/>
                <a:cs typeface="Calibri"/>
              </a:rPr>
              <a:t>a la </a:t>
            </a:r>
            <a:r>
              <a:rPr sz="1800" spc="-15" dirty="0">
                <a:latin typeface="Calibri"/>
                <a:cs typeface="Calibri"/>
              </a:rPr>
              <a:t>convocatoria  </a:t>
            </a:r>
            <a:r>
              <a:rPr sz="1800" spc="-5" dirty="0">
                <a:latin typeface="Calibri"/>
                <a:cs typeface="Calibri"/>
              </a:rPr>
              <a:t>01-2014 del </a:t>
            </a:r>
            <a:r>
              <a:rPr sz="1800" spc="-15" dirty="0">
                <a:latin typeface="Calibri"/>
                <a:cs typeface="Calibri"/>
              </a:rPr>
              <a:t>proyecto </a:t>
            </a:r>
            <a:r>
              <a:rPr sz="1800" spc="-5" dirty="0">
                <a:latin typeface="Calibri"/>
                <a:cs typeface="Calibri"/>
              </a:rPr>
              <a:t>InnovAcción Cauca.</a:t>
            </a:r>
            <a:r>
              <a:rPr sz="1800" spc="50" dirty="0">
                <a:latin typeface="Calibri"/>
                <a:cs typeface="Calibri"/>
              </a:rPr>
              <a:t> </a:t>
            </a:r>
            <a:r>
              <a:rPr sz="1800" dirty="0">
                <a:latin typeface="Calibri"/>
                <a:cs typeface="Calibri"/>
              </a:rPr>
              <a:t>2014.</a:t>
            </a:r>
            <a:endParaRPr sz="1800">
              <a:latin typeface="Calibri"/>
              <a:cs typeface="Calibri"/>
            </a:endParaRPr>
          </a:p>
          <a:p>
            <a:pPr marL="355600" marR="30480" indent="-343535">
              <a:lnSpc>
                <a:spcPts val="2050"/>
              </a:lnSpc>
              <a:spcBef>
                <a:spcPts val="1085"/>
              </a:spcBef>
              <a:buFont typeface="Arial"/>
              <a:buChar char="•"/>
              <a:tabLst>
                <a:tab pos="355600" algn="l"/>
                <a:tab pos="356235" algn="l"/>
              </a:tabLst>
            </a:pPr>
            <a:r>
              <a:rPr sz="1800" spc="-10" dirty="0">
                <a:latin typeface="Calibri"/>
                <a:cs typeface="Calibri"/>
              </a:rPr>
              <a:t>Jorge Saravia. "Formulación </a:t>
            </a:r>
            <a:r>
              <a:rPr sz="1800" spc="-5" dirty="0">
                <a:latin typeface="Calibri"/>
                <a:cs typeface="Calibri"/>
              </a:rPr>
              <a:t>de </a:t>
            </a:r>
            <a:r>
              <a:rPr sz="1800" spc="-15" dirty="0">
                <a:latin typeface="Calibri"/>
                <a:cs typeface="Calibri"/>
              </a:rPr>
              <a:t>Proyectos </a:t>
            </a:r>
            <a:r>
              <a:rPr sz="1800" spc="-10" dirty="0">
                <a:latin typeface="Calibri"/>
                <a:cs typeface="Calibri"/>
              </a:rPr>
              <a:t>Exitosos </a:t>
            </a:r>
            <a:r>
              <a:rPr sz="1800" spc="-5" dirty="0">
                <a:latin typeface="Calibri"/>
                <a:cs typeface="Calibri"/>
              </a:rPr>
              <a:t>de </a:t>
            </a:r>
            <a:r>
              <a:rPr sz="1800" spc="-10" dirty="0">
                <a:latin typeface="Calibri"/>
                <a:cs typeface="Calibri"/>
              </a:rPr>
              <a:t>Investigación </a:t>
            </a:r>
            <a:r>
              <a:rPr sz="1800" dirty="0">
                <a:latin typeface="Calibri"/>
                <a:cs typeface="Calibri"/>
              </a:rPr>
              <a:t>y </a:t>
            </a:r>
            <a:r>
              <a:rPr sz="1800" spc="-10" dirty="0">
                <a:latin typeface="Calibri"/>
                <a:cs typeface="Calibri"/>
              </a:rPr>
              <a:t>Desarrollo".  </a:t>
            </a:r>
            <a:r>
              <a:rPr sz="1800" spc="-15" dirty="0">
                <a:latin typeface="Calibri"/>
                <a:cs typeface="Calibri"/>
              </a:rPr>
              <a:t>Transparencias </a:t>
            </a:r>
            <a:r>
              <a:rPr sz="1800" spc="-5" dirty="0">
                <a:latin typeface="Calibri"/>
                <a:cs typeface="Calibri"/>
              </a:rPr>
              <a:t>del </a:t>
            </a:r>
            <a:r>
              <a:rPr sz="1800" spc="-30" dirty="0">
                <a:latin typeface="Calibri"/>
                <a:cs typeface="Calibri"/>
              </a:rPr>
              <a:t>Taller </a:t>
            </a:r>
            <a:r>
              <a:rPr sz="1800" spc="-10" dirty="0">
                <a:latin typeface="Calibri"/>
                <a:cs typeface="Calibri"/>
              </a:rPr>
              <a:t>"Formulación </a:t>
            </a:r>
            <a:r>
              <a:rPr sz="1800" spc="-5" dirty="0">
                <a:latin typeface="Calibri"/>
                <a:cs typeface="Calibri"/>
              </a:rPr>
              <a:t>de </a:t>
            </a:r>
            <a:r>
              <a:rPr sz="1800" spc="-15" dirty="0">
                <a:latin typeface="Calibri"/>
                <a:cs typeface="Calibri"/>
              </a:rPr>
              <a:t>Proyectos </a:t>
            </a:r>
            <a:r>
              <a:rPr sz="1800" dirty="0">
                <a:latin typeface="Calibri"/>
                <a:cs typeface="Calibri"/>
              </a:rPr>
              <a:t>de </a:t>
            </a:r>
            <a:r>
              <a:rPr sz="1800" spc="-10" dirty="0">
                <a:latin typeface="Calibri"/>
                <a:cs typeface="Calibri"/>
              </a:rPr>
              <a:t>Investigación </a:t>
            </a:r>
            <a:r>
              <a:rPr sz="1800" dirty="0">
                <a:latin typeface="Calibri"/>
                <a:cs typeface="Calibri"/>
              </a:rPr>
              <a:t>y  </a:t>
            </a:r>
            <a:r>
              <a:rPr sz="1800" spc="-10" dirty="0">
                <a:latin typeface="Calibri"/>
                <a:cs typeface="Calibri"/>
              </a:rPr>
              <a:t>Desarrollo". Universidad </a:t>
            </a:r>
            <a:r>
              <a:rPr sz="1800" spc="-5" dirty="0">
                <a:latin typeface="Calibri"/>
                <a:cs typeface="Calibri"/>
              </a:rPr>
              <a:t>del Cauca. </a:t>
            </a:r>
            <a:r>
              <a:rPr sz="1800" spc="-10" dirty="0">
                <a:latin typeface="Calibri"/>
                <a:cs typeface="Calibri"/>
              </a:rPr>
              <a:t>Marzo </a:t>
            </a:r>
            <a:r>
              <a:rPr sz="1800" spc="-5" dirty="0">
                <a:latin typeface="Calibri"/>
                <a:cs typeface="Calibri"/>
              </a:rPr>
              <a:t>de</a:t>
            </a:r>
            <a:r>
              <a:rPr sz="1800" spc="60" dirty="0">
                <a:latin typeface="Calibri"/>
                <a:cs typeface="Calibri"/>
              </a:rPr>
              <a:t> </a:t>
            </a:r>
            <a:r>
              <a:rPr sz="1800" spc="-5" dirty="0">
                <a:latin typeface="Calibri"/>
                <a:cs typeface="Calibri"/>
              </a:rPr>
              <a:t>2001.</a:t>
            </a:r>
            <a:endParaRPr sz="1800">
              <a:latin typeface="Calibri"/>
              <a:cs typeface="Calibri"/>
            </a:endParaRPr>
          </a:p>
        </p:txBody>
      </p:sp>
    </p:spTree>
    <p:extLst>
      <p:ext uri="{BB962C8B-B14F-4D97-AF65-F5344CB8AC3E}">
        <p14:creationId xmlns:p14="http://schemas.microsoft.com/office/powerpoint/2010/main" val="353129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ítulo 1"/>
          <p:cNvSpPr>
            <a:spLocks noGrp="1"/>
          </p:cNvSpPr>
          <p:nvPr>
            <p:ph type="title"/>
          </p:nvPr>
        </p:nvSpPr>
        <p:spPr>
          <a:xfrm>
            <a:off x="168806" y="1406767"/>
            <a:ext cx="8656895" cy="4592641"/>
          </a:xfrm>
        </p:spPr>
        <p:txBody>
          <a:bodyPr>
            <a:normAutofit/>
          </a:bodyPr>
          <a:lstStyle/>
          <a:p>
            <a:r>
              <a:rPr lang="es-MX" sz="5200" spc="-10" dirty="0" smtClean="0"/>
              <a:t>Llegó </a:t>
            </a:r>
            <a:r>
              <a:rPr lang="es-MX" sz="5200" spc="-10" dirty="0"/>
              <a:t>a la </a:t>
            </a:r>
            <a:r>
              <a:rPr lang="es-MX" sz="5200" spc="-10" dirty="0" smtClean="0"/>
              <a:t>Juan el </a:t>
            </a:r>
            <a:r>
              <a:rPr lang="es-MX" sz="5200" spc="-10" dirty="0"/>
              <a:t>Voluntariado con Propósito</a:t>
            </a:r>
            <a:r>
              <a:rPr lang="pt-BR" sz="5200" spc="-10" dirty="0"/>
              <a:t/>
            </a:r>
            <a:br>
              <a:rPr lang="pt-BR" sz="5200" spc="-10" dirty="0"/>
            </a:br>
            <a:r>
              <a:rPr lang="pt-BR" sz="4400" spc="-5" dirty="0"/>
              <a:t/>
            </a:r>
            <a:br>
              <a:rPr lang="pt-BR" sz="4400" spc="-5" dirty="0"/>
            </a:br>
            <a:r>
              <a:rPr lang="es-MX" sz="4000" b="1" spc="-5" dirty="0" smtClean="0"/>
              <a:t>Proyecto</a:t>
            </a:r>
            <a:r>
              <a:rPr lang="es-MX" sz="4000" spc="-5" dirty="0" smtClean="0"/>
              <a:t/>
            </a:r>
            <a:br>
              <a:rPr lang="es-MX" sz="4000" spc="-5" dirty="0" smtClean="0"/>
            </a:br>
            <a:r>
              <a:rPr lang="es-MX" sz="4000" spc="-5" dirty="0" smtClean="0"/>
              <a:t>Centro </a:t>
            </a:r>
            <a:r>
              <a:rPr lang="es-MX" sz="4000" spc="-5" dirty="0"/>
              <a:t>de Voluntariado Social y Formación para la Vida</a:t>
            </a:r>
            <a:endParaRPr lang="es-MX" sz="4000" dirty="0"/>
          </a:p>
        </p:txBody>
      </p:sp>
      <p:grpSp>
        <p:nvGrpSpPr>
          <p:cNvPr id="3" name="object 4">
            <a:extLst>
              <a:ext uri="{FF2B5EF4-FFF2-40B4-BE49-F238E27FC236}">
                <a16:creationId xmlns:a16="http://schemas.microsoft.com/office/drawing/2014/main" id="{B47D0BA7-926D-48EE-A194-C5FF273D29E3}"/>
              </a:ext>
            </a:extLst>
          </p:cNvPr>
          <p:cNvGrpSpPr/>
          <p:nvPr/>
        </p:nvGrpSpPr>
        <p:grpSpPr>
          <a:xfrm>
            <a:off x="-874" y="5843721"/>
            <a:ext cx="9143365" cy="1534795"/>
            <a:chOff x="717" y="5323217"/>
            <a:chExt cx="9143365" cy="1534795"/>
          </a:xfrm>
        </p:grpSpPr>
        <p:pic>
          <p:nvPicPr>
            <p:cNvPr id="4" name="object 5">
              <a:extLst>
                <a:ext uri="{FF2B5EF4-FFF2-40B4-BE49-F238E27FC236}">
                  <a16:creationId xmlns:a16="http://schemas.microsoft.com/office/drawing/2014/main" id="{AD11334C-D5EE-4BED-BB2D-E246B068E16C}"/>
                </a:ext>
              </a:extLst>
            </p:cNvPr>
            <p:cNvPicPr/>
            <p:nvPr/>
          </p:nvPicPr>
          <p:blipFill>
            <a:blip r:embed="rId2" cstate="print"/>
            <a:stretch>
              <a:fillRect/>
            </a:stretch>
          </p:blipFill>
          <p:spPr>
            <a:xfrm>
              <a:off x="541248" y="6262461"/>
              <a:ext cx="788987" cy="585470"/>
            </a:xfrm>
            <a:prstGeom prst="rect">
              <a:avLst/>
            </a:prstGeom>
          </p:spPr>
        </p:pic>
        <p:pic>
          <p:nvPicPr>
            <p:cNvPr id="5" name="object 6">
              <a:extLst>
                <a:ext uri="{FF2B5EF4-FFF2-40B4-BE49-F238E27FC236}">
                  <a16:creationId xmlns:a16="http://schemas.microsoft.com/office/drawing/2014/main" id="{5AA5447A-60B8-4761-B69A-7C58E5594F46}"/>
                </a:ext>
              </a:extLst>
            </p:cNvPr>
            <p:cNvPicPr/>
            <p:nvPr/>
          </p:nvPicPr>
          <p:blipFill>
            <a:blip r:embed="rId3" cstate="print"/>
            <a:stretch>
              <a:fillRect/>
            </a:stretch>
          </p:blipFill>
          <p:spPr>
            <a:xfrm>
              <a:off x="1207884" y="6563121"/>
              <a:ext cx="263740" cy="256895"/>
            </a:xfrm>
            <a:prstGeom prst="rect">
              <a:avLst/>
            </a:prstGeom>
          </p:spPr>
        </p:pic>
        <p:pic>
          <p:nvPicPr>
            <p:cNvPr id="6" name="object 7">
              <a:extLst>
                <a:ext uri="{FF2B5EF4-FFF2-40B4-BE49-F238E27FC236}">
                  <a16:creationId xmlns:a16="http://schemas.microsoft.com/office/drawing/2014/main" id="{896CC848-60A4-4B11-A0AA-1F63B3A97BC0}"/>
                </a:ext>
              </a:extLst>
            </p:cNvPr>
            <p:cNvPicPr/>
            <p:nvPr/>
          </p:nvPicPr>
          <p:blipFill>
            <a:blip r:embed="rId4" cstate="print"/>
            <a:stretch>
              <a:fillRect/>
            </a:stretch>
          </p:blipFill>
          <p:spPr>
            <a:xfrm>
              <a:off x="2094" y="6253249"/>
              <a:ext cx="544271" cy="604747"/>
            </a:xfrm>
            <a:prstGeom prst="rect">
              <a:avLst/>
            </a:prstGeom>
          </p:spPr>
        </p:pic>
        <p:pic>
          <p:nvPicPr>
            <p:cNvPr id="7" name="object 8">
              <a:extLst>
                <a:ext uri="{FF2B5EF4-FFF2-40B4-BE49-F238E27FC236}">
                  <a16:creationId xmlns:a16="http://schemas.microsoft.com/office/drawing/2014/main" id="{003F0D3A-F73D-4DDC-A783-86B2AAB55B5D}"/>
                </a:ext>
              </a:extLst>
            </p:cNvPr>
            <p:cNvPicPr/>
            <p:nvPr/>
          </p:nvPicPr>
          <p:blipFill>
            <a:blip r:embed="rId5" cstate="print"/>
            <a:stretch>
              <a:fillRect/>
            </a:stretch>
          </p:blipFill>
          <p:spPr>
            <a:xfrm>
              <a:off x="717" y="5323941"/>
              <a:ext cx="4672838" cy="929309"/>
            </a:xfrm>
            <a:prstGeom prst="rect">
              <a:avLst/>
            </a:prstGeom>
          </p:spPr>
        </p:pic>
        <p:pic>
          <p:nvPicPr>
            <p:cNvPr id="8" name="object 9">
              <a:extLst>
                <a:ext uri="{FF2B5EF4-FFF2-40B4-BE49-F238E27FC236}">
                  <a16:creationId xmlns:a16="http://schemas.microsoft.com/office/drawing/2014/main" id="{CCAC4E89-DD83-4B9B-BB64-D9A68DD73F78}"/>
                </a:ext>
              </a:extLst>
            </p:cNvPr>
            <p:cNvPicPr/>
            <p:nvPr/>
          </p:nvPicPr>
          <p:blipFill>
            <a:blip r:embed="rId6" cstate="print"/>
            <a:stretch>
              <a:fillRect/>
            </a:stretch>
          </p:blipFill>
          <p:spPr>
            <a:xfrm>
              <a:off x="4407402" y="5323217"/>
              <a:ext cx="4736597" cy="1331188"/>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240" y="6172200"/>
            <a:ext cx="7543800" cy="27940"/>
          </a:xfrm>
          <a:custGeom>
            <a:avLst/>
            <a:gdLst/>
            <a:ahLst/>
            <a:cxnLst/>
            <a:rect l="l" t="t" r="r" b="b"/>
            <a:pathLst>
              <a:path w="7543800" h="27939">
                <a:moveTo>
                  <a:pt x="7543800" y="0"/>
                </a:moveTo>
                <a:lnTo>
                  <a:pt x="0" y="0"/>
                </a:lnTo>
                <a:lnTo>
                  <a:pt x="0" y="27431"/>
                </a:lnTo>
                <a:lnTo>
                  <a:pt x="7543800" y="27431"/>
                </a:lnTo>
                <a:lnTo>
                  <a:pt x="7543800" y="0"/>
                </a:lnTo>
                <a:close/>
              </a:path>
            </a:pathLst>
          </a:custGeom>
          <a:solidFill>
            <a:srgbClr val="7ED13A"/>
          </a:solidFill>
        </p:spPr>
        <p:txBody>
          <a:bodyPr wrap="square" lIns="0" tIns="0" rIns="0" bIns="0" rtlCol="0"/>
          <a:lstStyle/>
          <a:p>
            <a:endParaRPr/>
          </a:p>
        </p:txBody>
      </p:sp>
      <p:sp>
        <p:nvSpPr>
          <p:cNvPr id="3" name="object 3"/>
          <p:cNvSpPr txBox="1"/>
          <p:nvPr/>
        </p:nvSpPr>
        <p:spPr>
          <a:xfrm>
            <a:off x="840738" y="5502351"/>
            <a:ext cx="7617461" cy="635000"/>
          </a:xfrm>
          <a:prstGeom prst="rect">
            <a:avLst/>
          </a:prstGeom>
        </p:spPr>
        <p:txBody>
          <a:bodyPr vert="horz" wrap="square" lIns="0" tIns="12065" rIns="0" bIns="0" rtlCol="0">
            <a:spAutoFit/>
          </a:bodyPr>
          <a:lstStyle/>
          <a:p>
            <a:pPr marL="12700">
              <a:lnSpc>
                <a:spcPct val="100000"/>
              </a:lnSpc>
              <a:spcBef>
                <a:spcPts val="95"/>
              </a:spcBef>
            </a:pPr>
            <a:r>
              <a:rPr sz="4000" spc="-5" dirty="0">
                <a:solidFill>
                  <a:srgbClr val="252525"/>
                </a:solidFill>
                <a:latin typeface="Impact"/>
                <a:cs typeface="Impact"/>
              </a:rPr>
              <a:t>BIBLIOGRAFÍA</a:t>
            </a:r>
            <a:r>
              <a:rPr lang="es-ES" sz="4000" spc="-5" dirty="0">
                <a:solidFill>
                  <a:srgbClr val="252525"/>
                </a:solidFill>
                <a:latin typeface="Impact"/>
                <a:cs typeface="Impact"/>
              </a:rPr>
              <a:t> </a:t>
            </a:r>
            <a:r>
              <a:rPr lang="es-ES" sz="4000" spc="-5" dirty="0" smtClean="0">
                <a:solidFill>
                  <a:srgbClr val="252525"/>
                </a:solidFill>
                <a:latin typeface="Impact"/>
                <a:cs typeface="Impact"/>
              </a:rPr>
              <a:t>ADICIONAL MML</a:t>
            </a:r>
            <a:endParaRPr sz="4000" dirty="0">
              <a:latin typeface="Impact"/>
              <a:cs typeface="Impact"/>
            </a:endParaRPr>
          </a:p>
        </p:txBody>
      </p:sp>
      <p:sp>
        <p:nvSpPr>
          <p:cNvPr id="4" name="object 4"/>
          <p:cNvSpPr txBox="1"/>
          <p:nvPr/>
        </p:nvSpPr>
        <p:spPr>
          <a:xfrm>
            <a:off x="330200" y="599947"/>
            <a:ext cx="8413750" cy="4583819"/>
          </a:xfrm>
          <a:prstGeom prst="rect">
            <a:avLst/>
          </a:prstGeom>
        </p:spPr>
        <p:txBody>
          <a:bodyPr vert="horz" wrap="square" lIns="0" tIns="63500" rIns="0" bIns="0" rtlCol="0">
            <a:spAutoFit/>
          </a:bodyPr>
          <a:lstStyle/>
          <a:p>
            <a:pPr marL="287020" marR="5080" indent="-274955" algn="just">
              <a:lnSpc>
                <a:spcPts val="1630"/>
              </a:lnSpc>
              <a:spcBef>
                <a:spcPts val="500"/>
              </a:spcBef>
              <a:buClr>
                <a:srgbClr val="7ED13A"/>
              </a:buClr>
              <a:buFont typeface="Arial"/>
              <a:buChar char="•"/>
              <a:tabLst>
                <a:tab pos="287655" algn="l"/>
              </a:tabLst>
            </a:pPr>
            <a:r>
              <a:rPr sz="1700" dirty="0">
                <a:latin typeface="Times New Roman"/>
                <a:cs typeface="Times New Roman"/>
              </a:rPr>
              <a:t>Crespo </a:t>
            </a:r>
            <a:r>
              <a:rPr sz="1700" spc="-5" dirty="0">
                <a:latin typeface="Times New Roman"/>
                <a:cs typeface="Times New Roman"/>
              </a:rPr>
              <a:t>A, Marco A. Guía </a:t>
            </a:r>
            <a:r>
              <a:rPr sz="1700" spc="-10" dirty="0">
                <a:latin typeface="Times New Roman"/>
                <a:cs typeface="Times New Roman"/>
              </a:rPr>
              <a:t>de </a:t>
            </a:r>
            <a:r>
              <a:rPr sz="1700" spc="-5" dirty="0">
                <a:latin typeface="Times New Roman"/>
                <a:cs typeface="Times New Roman"/>
              </a:rPr>
              <a:t>diseño </a:t>
            </a:r>
            <a:r>
              <a:rPr sz="1700" dirty="0">
                <a:latin typeface="Times New Roman"/>
                <a:cs typeface="Times New Roman"/>
              </a:rPr>
              <a:t>de </a:t>
            </a:r>
            <a:r>
              <a:rPr sz="1700" spc="-5" dirty="0">
                <a:latin typeface="Times New Roman"/>
                <a:cs typeface="Times New Roman"/>
              </a:rPr>
              <a:t>proyectos sociales comunitarios </a:t>
            </a:r>
            <a:r>
              <a:rPr sz="1700" dirty="0">
                <a:latin typeface="Times New Roman"/>
                <a:cs typeface="Times New Roman"/>
              </a:rPr>
              <a:t>bajo </a:t>
            </a:r>
            <a:r>
              <a:rPr sz="1700" spc="-5" dirty="0">
                <a:latin typeface="Times New Roman"/>
                <a:cs typeface="Times New Roman"/>
              </a:rPr>
              <a:t>el enfoque del  </a:t>
            </a:r>
            <a:r>
              <a:rPr sz="1700" dirty="0">
                <a:latin typeface="Times New Roman"/>
                <a:cs typeface="Times New Roman"/>
              </a:rPr>
              <a:t>marco </a:t>
            </a:r>
            <a:r>
              <a:rPr sz="1700" spc="-5" dirty="0">
                <a:latin typeface="Times New Roman"/>
                <a:cs typeface="Times New Roman"/>
              </a:rPr>
              <a:t>lógico (Compendio </a:t>
            </a:r>
            <a:r>
              <a:rPr sz="1700" spc="-10" dirty="0">
                <a:latin typeface="Times New Roman"/>
                <a:cs typeface="Times New Roman"/>
              </a:rPr>
              <a:t>de </a:t>
            </a:r>
            <a:r>
              <a:rPr sz="1700" spc="-5" dirty="0">
                <a:latin typeface="Times New Roman"/>
                <a:cs typeface="Times New Roman"/>
              </a:rPr>
              <a:t>conceptos esenciales </a:t>
            </a:r>
            <a:r>
              <a:rPr sz="1700" dirty="0">
                <a:latin typeface="Times New Roman"/>
                <a:cs typeface="Times New Roman"/>
              </a:rPr>
              <a:t>y </a:t>
            </a:r>
            <a:r>
              <a:rPr sz="1700" spc="-5" dirty="0">
                <a:latin typeface="Times New Roman"/>
                <a:cs typeface="Times New Roman"/>
              </a:rPr>
              <a:t>aplicaciones). Caracas. Noviembre </a:t>
            </a:r>
            <a:r>
              <a:rPr sz="1700" dirty="0">
                <a:latin typeface="Times New Roman"/>
                <a:cs typeface="Times New Roman"/>
              </a:rPr>
              <a:t>de  </a:t>
            </a:r>
            <a:r>
              <a:rPr sz="1700" spc="-10" dirty="0">
                <a:latin typeface="Times New Roman"/>
                <a:cs typeface="Times New Roman"/>
              </a:rPr>
              <a:t>2011.[pdf].</a:t>
            </a:r>
            <a:endParaRPr sz="1700" dirty="0">
              <a:latin typeface="Times New Roman"/>
              <a:cs typeface="Times New Roman"/>
            </a:endParaRPr>
          </a:p>
          <a:p>
            <a:pPr>
              <a:lnSpc>
                <a:spcPct val="100000"/>
              </a:lnSpc>
              <a:spcBef>
                <a:spcPts val="45"/>
              </a:spcBef>
              <a:buClr>
                <a:srgbClr val="7ED13A"/>
              </a:buClr>
              <a:buFont typeface="Arial"/>
              <a:buChar char="•"/>
            </a:pPr>
            <a:endParaRPr sz="1750" dirty="0">
              <a:latin typeface="Times New Roman"/>
              <a:cs typeface="Times New Roman"/>
            </a:endParaRPr>
          </a:p>
          <a:p>
            <a:pPr marL="287020" indent="-274955">
              <a:lnSpc>
                <a:spcPct val="100000"/>
              </a:lnSpc>
              <a:buClr>
                <a:srgbClr val="7ED13A"/>
              </a:buClr>
              <a:buFont typeface="Arial"/>
              <a:buChar char="•"/>
              <a:tabLst>
                <a:tab pos="287020" algn="l"/>
                <a:tab pos="287655" algn="l"/>
              </a:tabLst>
            </a:pPr>
            <a:r>
              <a:rPr sz="1700" spc="-5" dirty="0">
                <a:latin typeface="Times New Roman"/>
                <a:cs typeface="Times New Roman"/>
              </a:rPr>
              <a:t>Documento </a:t>
            </a:r>
            <a:r>
              <a:rPr sz="1700" dirty="0">
                <a:latin typeface="Times New Roman"/>
                <a:cs typeface="Times New Roman"/>
              </a:rPr>
              <a:t>2. DESCRIPCIÓN DEL MARCO LÓGICO. </a:t>
            </a:r>
            <a:r>
              <a:rPr sz="1700" spc="-5" dirty="0">
                <a:latin typeface="Times New Roman"/>
                <a:cs typeface="Times New Roman"/>
              </a:rPr>
              <a:t>s.f.</a:t>
            </a:r>
            <a:r>
              <a:rPr sz="1700" spc="-220" dirty="0">
                <a:latin typeface="Times New Roman"/>
                <a:cs typeface="Times New Roman"/>
              </a:rPr>
              <a:t> </a:t>
            </a:r>
            <a:r>
              <a:rPr sz="1700" spc="-5" dirty="0">
                <a:latin typeface="Times New Roman"/>
                <a:cs typeface="Times New Roman"/>
              </a:rPr>
              <a:t>[pdf].</a:t>
            </a:r>
            <a:endParaRPr sz="1700" dirty="0">
              <a:latin typeface="Times New Roman"/>
              <a:cs typeface="Times New Roman"/>
            </a:endParaRPr>
          </a:p>
          <a:p>
            <a:pPr>
              <a:lnSpc>
                <a:spcPct val="100000"/>
              </a:lnSpc>
              <a:spcBef>
                <a:spcPts val="35"/>
              </a:spcBef>
              <a:buClr>
                <a:srgbClr val="7ED13A"/>
              </a:buClr>
              <a:buFont typeface="Arial"/>
              <a:buChar char="•"/>
            </a:pPr>
            <a:endParaRPr sz="2100" dirty="0">
              <a:latin typeface="Times New Roman"/>
              <a:cs typeface="Times New Roman"/>
            </a:endParaRPr>
          </a:p>
          <a:p>
            <a:pPr marL="287020" marR="5715" indent="-274955" algn="just">
              <a:lnSpc>
                <a:spcPct val="80000"/>
              </a:lnSpc>
              <a:buClr>
                <a:srgbClr val="7ED13A"/>
              </a:buClr>
              <a:buFont typeface="Arial"/>
              <a:buChar char="•"/>
              <a:tabLst>
                <a:tab pos="287655" algn="l"/>
              </a:tabLst>
            </a:pPr>
            <a:r>
              <a:rPr sz="1700" spc="-5" dirty="0">
                <a:latin typeface="Times New Roman"/>
                <a:cs typeface="Times New Roman"/>
              </a:rPr>
              <a:t>Saavedra, Arenas, Ana Isabel. DESARROLLO DE LA </a:t>
            </a:r>
            <a:r>
              <a:rPr sz="1700" spc="-10" dirty="0">
                <a:latin typeface="Times New Roman"/>
                <a:cs typeface="Times New Roman"/>
              </a:rPr>
              <a:t>METODOLOGIA </a:t>
            </a:r>
            <a:r>
              <a:rPr sz="1700" spc="-5" dirty="0">
                <a:latin typeface="Times New Roman"/>
                <a:cs typeface="Times New Roman"/>
              </a:rPr>
              <a:t>DEL MARCO  </a:t>
            </a:r>
            <a:r>
              <a:rPr sz="1700" dirty="0">
                <a:latin typeface="Times New Roman"/>
                <a:cs typeface="Times New Roman"/>
              </a:rPr>
              <a:t>LOGICO. Neiva. Mayo 3 y 4 de 2012.</a:t>
            </a:r>
            <a:r>
              <a:rPr sz="1700" spc="-120" dirty="0">
                <a:latin typeface="Times New Roman"/>
                <a:cs typeface="Times New Roman"/>
              </a:rPr>
              <a:t> </a:t>
            </a:r>
            <a:r>
              <a:rPr sz="1700" spc="-5" dirty="0">
                <a:latin typeface="Times New Roman"/>
                <a:cs typeface="Times New Roman"/>
              </a:rPr>
              <a:t>[pdf].</a:t>
            </a:r>
            <a:endParaRPr sz="1700" dirty="0">
              <a:latin typeface="Times New Roman"/>
              <a:cs typeface="Times New Roman"/>
            </a:endParaRPr>
          </a:p>
          <a:p>
            <a:pPr>
              <a:lnSpc>
                <a:spcPct val="100000"/>
              </a:lnSpc>
              <a:spcBef>
                <a:spcPts val="30"/>
              </a:spcBef>
              <a:buClr>
                <a:srgbClr val="7ED13A"/>
              </a:buClr>
              <a:buFont typeface="Arial"/>
              <a:buChar char="•"/>
            </a:pPr>
            <a:endParaRPr sz="2100" dirty="0">
              <a:latin typeface="Times New Roman"/>
              <a:cs typeface="Times New Roman"/>
            </a:endParaRPr>
          </a:p>
          <a:p>
            <a:pPr marL="287020" marR="5080" indent="-274955" algn="just">
              <a:lnSpc>
                <a:spcPct val="80100"/>
              </a:lnSpc>
              <a:buClr>
                <a:srgbClr val="7ED13A"/>
              </a:buClr>
              <a:buFont typeface="Arial"/>
              <a:buChar char="•"/>
              <a:tabLst>
                <a:tab pos="287655" algn="l"/>
              </a:tabLst>
            </a:pPr>
            <a:r>
              <a:rPr sz="1700" spc="-5" dirty="0">
                <a:latin typeface="Times New Roman"/>
                <a:cs typeface="Times New Roman"/>
              </a:rPr>
              <a:t>Camacho, Hugo. Cámara, Luis. Cascante, Rafael. Sainz, </a:t>
            </a:r>
            <a:r>
              <a:rPr sz="1700" spc="-20" dirty="0">
                <a:latin typeface="Times New Roman"/>
                <a:cs typeface="Times New Roman"/>
              </a:rPr>
              <a:t>Héctor. </a:t>
            </a:r>
            <a:r>
              <a:rPr sz="1700" dirty="0">
                <a:latin typeface="Times New Roman"/>
                <a:cs typeface="Times New Roman"/>
              </a:rPr>
              <a:t>El </a:t>
            </a:r>
            <a:r>
              <a:rPr sz="1700" spc="-5" dirty="0">
                <a:latin typeface="Times New Roman"/>
                <a:cs typeface="Times New Roman"/>
              </a:rPr>
              <a:t>Enfoque del </a:t>
            </a:r>
            <a:r>
              <a:rPr sz="1700" dirty="0">
                <a:latin typeface="Times New Roman"/>
                <a:cs typeface="Times New Roman"/>
              </a:rPr>
              <a:t>marco  </a:t>
            </a:r>
            <a:r>
              <a:rPr sz="1700" spc="-5" dirty="0">
                <a:latin typeface="Times New Roman"/>
                <a:cs typeface="Times New Roman"/>
              </a:rPr>
              <a:t>lógico: </a:t>
            </a:r>
            <a:r>
              <a:rPr sz="1700" dirty="0">
                <a:latin typeface="Times New Roman"/>
                <a:cs typeface="Times New Roman"/>
              </a:rPr>
              <a:t>10 casos </a:t>
            </a:r>
            <a:r>
              <a:rPr sz="1700" spc="-5" dirty="0">
                <a:latin typeface="Times New Roman"/>
                <a:cs typeface="Times New Roman"/>
              </a:rPr>
              <a:t>prácticos </a:t>
            </a:r>
            <a:r>
              <a:rPr sz="1700" dirty="0">
                <a:latin typeface="Times New Roman"/>
                <a:cs typeface="Times New Roman"/>
              </a:rPr>
              <a:t>(Cuaderno </a:t>
            </a:r>
            <a:r>
              <a:rPr sz="1700" spc="-10" dirty="0">
                <a:latin typeface="Times New Roman"/>
                <a:cs typeface="Times New Roman"/>
              </a:rPr>
              <a:t>para </a:t>
            </a:r>
            <a:r>
              <a:rPr sz="1700" spc="-5" dirty="0">
                <a:latin typeface="Times New Roman"/>
                <a:cs typeface="Times New Roman"/>
              </a:rPr>
              <a:t>la identificación </a:t>
            </a:r>
            <a:r>
              <a:rPr sz="1700" dirty="0">
                <a:latin typeface="Times New Roman"/>
                <a:cs typeface="Times New Roman"/>
              </a:rPr>
              <a:t>y diseño </a:t>
            </a:r>
            <a:r>
              <a:rPr sz="1700" spc="-10" dirty="0">
                <a:latin typeface="Times New Roman"/>
                <a:cs typeface="Times New Roman"/>
              </a:rPr>
              <a:t>de </a:t>
            </a:r>
            <a:r>
              <a:rPr sz="1700" spc="-5" dirty="0">
                <a:latin typeface="Times New Roman"/>
                <a:cs typeface="Times New Roman"/>
              </a:rPr>
              <a:t>proyectos </a:t>
            </a:r>
            <a:r>
              <a:rPr sz="1700" dirty="0">
                <a:latin typeface="Times New Roman"/>
                <a:cs typeface="Times New Roman"/>
              </a:rPr>
              <a:t>de  </a:t>
            </a:r>
            <a:r>
              <a:rPr sz="1700" spc="-5" dirty="0">
                <a:latin typeface="Times New Roman"/>
                <a:cs typeface="Times New Roman"/>
              </a:rPr>
              <a:t>desarrollo). </a:t>
            </a:r>
            <a:r>
              <a:rPr sz="1700" dirty="0">
                <a:latin typeface="Times New Roman"/>
                <a:cs typeface="Times New Roman"/>
              </a:rPr>
              <a:t>s.f.</a:t>
            </a:r>
            <a:r>
              <a:rPr sz="1700" spc="-25" dirty="0">
                <a:latin typeface="Times New Roman"/>
                <a:cs typeface="Times New Roman"/>
              </a:rPr>
              <a:t> </a:t>
            </a:r>
            <a:r>
              <a:rPr sz="1700" spc="-5" dirty="0">
                <a:latin typeface="Times New Roman"/>
                <a:cs typeface="Times New Roman"/>
              </a:rPr>
              <a:t>[pdf].</a:t>
            </a:r>
            <a:endParaRPr sz="1700" dirty="0">
              <a:latin typeface="Times New Roman"/>
              <a:cs typeface="Times New Roman"/>
            </a:endParaRPr>
          </a:p>
          <a:p>
            <a:pPr>
              <a:lnSpc>
                <a:spcPct val="100000"/>
              </a:lnSpc>
              <a:spcBef>
                <a:spcPts val="35"/>
              </a:spcBef>
              <a:buClr>
                <a:srgbClr val="7ED13A"/>
              </a:buClr>
              <a:buFont typeface="Arial"/>
              <a:buChar char="•"/>
            </a:pPr>
            <a:endParaRPr sz="2100" dirty="0">
              <a:latin typeface="Times New Roman"/>
              <a:cs typeface="Times New Roman"/>
            </a:endParaRPr>
          </a:p>
          <a:p>
            <a:pPr marL="287020" marR="5715" indent="-274955" algn="just">
              <a:lnSpc>
                <a:spcPct val="80000"/>
              </a:lnSpc>
              <a:buClr>
                <a:srgbClr val="7ED13A"/>
              </a:buClr>
              <a:buFont typeface="Arial"/>
              <a:buChar char="•"/>
              <a:tabLst>
                <a:tab pos="287655" algn="l"/>
              </a:tabLst>
            </a:pPr>
            <a:r>
              <a:rPr sz="1700" spc="-5" dirty="0">
                <a:latin typeface="Times New Roman"/>
                <a:cs typeface="Times New Roman"/>
              </a:rPr>
              <a:t>S.a. </a:t>
            </a:r>
            <a:r>
              <a:rPr sz="1700" spc="-10" dirty="0">
                <a:latin typeface="Times New Roman"/>
                <a:cs typeface="Times New Roman"/>
              </a:rPr>
              <a:t>METODOLOGÍA </a:t>
            </a:r>
            <a:r>
              <a:rPr sz="1700" spc="-45" dirty="0">
                <a:latin typeface="Times New Roman"/>
                <a:cs typeface="Times New Roman"/>
              </a:rPr>
              <a:t>PARA  </a:t>
            </a:r>
            <a:r>
              <a:rPr sz="1700" spc="-5" dirty="0">
                <a:latin typeface="Times New Roman"/>
                <a:cs typeface="Times New Roman"/>
              </a:rPr>
              <a:t>LA ELABORACIÓN </a:t>
            </a:r>
            <a:r>
              <a:rPr sz="1700" spc="5" dirty="0">
                <a:latin typeface="Times New Roman"/>
                <a:cs typeface="Times New Roman"/>
              </a:rPr>
              <a:t>DE </a:t>
            </a:r>
            <a:r>
              <a:rPr sz="1700" spc="-5" dirty="0">
                <a:latin typeface="Times New Roman"/>
                <a:cs typeface="Times New Roman"/>
              </a:rPr>
              <a:t>LA </a:t>
            </a:r>
            <a:r>
              <a:rPr sz="1700" spc="-35" dirty="0">
                <a:latin typeface="Times New Roman"/>
                <a:cs typeface="Times New Roman"/>
              </a:rPr>
              <a:t>MATRIZ </a:t>
            </a:r>
            <a:r>
              <a:rPr sz="1700" spc="-5" dirty="0">
                <a:latin typeface="Times New Roman"/>
                <a:cs typeface="Times New Roman"/>
              </a:rPr>
              <a:t>DE MARCO  </a:t>
            </a:r>
            <a:r>
              <a:rPr sz="1700" dirty="0">
                <a:latin typeface="Times New Roman"/>
                <a:cs typeface="Times New Roman"/>
              </a:rPr>
              <a:t>LÓGICO. </a:t>
            </a:r>
            <a:r>
              <a:rPr sz="1700" spc="-5" dirty="0">
                <a:latin typeface="Times New Roman"/>
                <a:cs typeface="Times New Roman"/>
              </a:rPr>
              <a:t>s.f.</a:t>
            </a:r>
            <a:r>
              <a:rPr sz="1700" spc="-55" dirty="0">
                <a:latin typeface="Times New Roman"/>
                <a:cs typeface="Times New Roman"/>
              </a:rPr>
              <a:t> </a:t>
            </a:r>
            <a:r>
              <a:rPr sz="1700" spc="-5" dirty="0">
                <a:latin typeface="Times New Roman"/>
                <a:cs typeface="Times New Roman"/>
              </a:rPr>
              <a:t>[pdf].</a:t>
            </a:r>
            <a:endParaRPr sz="1700" dirty="0">
              <a:latin typeface="Times New Roman"/>
              <a:cs typeface="Times New Roman"/>
            </a:endParaRPr>
          </a:p>
          <a:p>
            <a:pPr>
              <a:lnSpc>
                <a:spcPct val="100000"/>
              </a:lnSpc>
              <a:spcBef>
                <a:spcPts val="20"/>
              </a:spcBef>
              <a:buClr>
                <a:srgbClr val="7ED13A"/>
              </a:buClr>
              <a:buFont typeface="Arial"/>
              <a:buChar char="•"/>
            </a:pPr>
            <a:endParaRPr sz="2100" dirty="0">
              <a:latin typeface="Times New Roman"/>
              <a:cs typeface="Times New Roman"/>
            </a:endParaRPr>
          </a:p>
          <a:p>
            <a:pPr marL="287020" marR="5080" indent="-274955" algn="just">
              <a:lnSpc>
                <a:spcPts val="1630"/>
              </a:lnSpc>
              <a:buClr>
                <a:srgbClr val="7ED13A"/>
              </a:buClr>
              <a:buFont typeface="Arial"/>
              <a:buChar char="•"/>
              <a:tabLst>
                <a:tab pos="287655" algn="l"/>
              </a:tabLst>
            </a:pPr>
            <a:r>
              <a:rPr sz="1700" spc="-5" dirty="0">
                <a:latin typeface="Times New Roman"/>
                <a:cs typeface="Times New Roman"/>
              </a:rPr>
              <a:t>Ortegón, </a:t>
            </a:r>
            <a:r>
              <a:rPr sz="1700" spc="-20" dirty="0">
                <a:latin typeface="Times New Roman"/>
                <a:cs typeface="Times New Roman"/>
              </a:rPr>
              <a:t>Edgar. </a:t>
            </a:r>
            <a:r>
              <a:rPr sz="1700" spc="-5" dirty="0">
                <a:latin typeface="Times New Roman"/>
                <a:cs typeface="Times New Roman"/>
              </a:rPr>
              <a:t>Pacheco, Juan Francisco. Prieto, Adriana. Metodología </a:t>
            </a:r>
            <a:r>
              <a:rPr sz="1700" dirty="0">
                <a:latin typeface="Times New Roman"/>
                <a:cs typeface="Times New Roman"/>
              </a:rPr>
              <a:t>del </a:t>
            </a:r>
            <a:r>
              <a:rPr sz="1700" spc="-5" dirty="0">
                <a:latin typeface="Times New Roman"/>
                <a:cs typeface="Times New Roman"/>
              </a:rPr>
              <a:t>marco lógico </a:t>
            </a:r>
            <a:r>
              <a:rPr sz="1700" spc="-10" dirty="0">
                <a:latin typeface="Times New Roman"/>
                <a:cs typeface="Times New Roman"/>
              </a:rPr>
              <a:t>para  </a:t>
            </a:r>
            <a:r>
              <a:rPr sz="1700" spc="-5" dirty="0">
                <a:latin typeface="Times New Roman"/>
                <a:cs typeface="Times New Roman"/>
              </a:rPr>
              <a:t>la planificación, </a:t>
            </a:r>
            <a:r>
              <a:rPr sz="1700" spc="-10" dirty="0">
                <a:latin typeface="Times New Roman"/>
                <a:cs typeface="Times New Roman"/>
              </a:rPr>
              <a:t>el </a:t>
            </a:r>
            <a:r>
              <a:rPr sz="1700" spc="-5" dirty="0">
                <a:latin typeface="Times New Roman"/>
                <a:cs typeface="Times New Roman"/>
              </a:rPr>
              <a:t>seguimiento </a:t>
            </a:r>
            <a:r>
              <a:rPr sz="1700" dirty="0">
                <a:latin typeface="Times New Roman"/>
                <a:cs typeface="Times New Roman"/>
              </a:rPr>
              <a:t>y </a:t>
            </a:r>
            <a:r>
              <a:rPr sz="1700" spc="-5" dirty="0">
                <a:latin typeface="Times New Roman"/>
                <a:cs typeface="Times New Roman"/>
              </a:rPr>
              <a:t>la evaluación </a:t>
            </a:r>
            <a:r>
              <a:rPr sz="1700" dirty="0">
                <a:latin typeface="Times New Roman"/>
                <a:cs typeface="Times New Roman"/>
              </a:rPr>
              <a:t>de </a:t>
            </a:r>
            <a:r>
              <a:rPr sz="1700" spc="-5" dirty="0">
                <a:latin typeface="Times New Roman"/>
                <a:cs typeface="Times New Roman"/>
              </a:rPr>
              <a:t>proyectos </a:t>
            </a:r>
            <a:r>
              <a:rPr sz="1700" dirty="0">
                <a:latin typeface="Times New Roman"/>
                <a:cs typeface="Times New Roman"/>
              </a:rPr>
              <a:t>y </a:t>
            </a:r>
            <a:r>
              <a:rPr sz="1700" spc="-5" dirty="0">
                <a:latin typeface="Times New Roman"/>
                <a:cs typeface="Times New Roman"/>
              </a:rPr>
              <a:t>programas. Santiago </a:t>
            </a:r>
            <a:r>
              <a:rPr sz="1700" dirty="0">
                <a:latin typeface="Times New Roman"/>
                <a:cs typeface="Times New Roman"/>
              </a:rPr>
              <a:t>de </a:t>
            </a:r>
            <a:r>
              <a:rPr sz="1700" spc="-5" dirty="0">
                <a:latin typeface="Times New Roman"/>
                <a:cs typeface="Times New Roman"/>
              </a:rPr>
              <a:t>Chile.  Julio </a:t>
            </a:r>
            <a:r>
              <a:rPr sz="1700" dirty="0">
                <a:latin typeface="Times New Roman"/>
                <a:cs typeface="Times New Roman"/>
              </a:rPr>
              <a:t>del 2005.</a:t>
            </a:r>
            <a:r>
              <a:rPr sz="1700" spc="-25" dirty="0">
                <a:latin typeface="Times New Roman"/>
                <a:cs typeface="Times New Roman"/>
              </a:rPr>
              <a:t> </a:t>
            </a:r>
            <a:r>
              <a:rPr sz="1700" spc="-5" dirty="0">
                <a:latin typeface="Times New Roman"/>
                <a:cs typeface="Times New Roman"/>
              </a:rPr>
              <a:t>[pdf].</a:t>
            </a:r>
            <a:endParaRPr sz="1700" dirty="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240" y="6172200"/>
            <a:ext cx="7543800" cy="27940"/>
          </a:xfrm>
          <a:custGeom>
            <a:avLst/>
            <a:gdLst/>
            <a:ahLst/>
            <a:cxnLst/>
            <a:rect l="l" t="t" r="r" b="b"/>
            <a:pathLst>
              <a:path w="7543800" h="27939">
                <a:moveTo>
                  <a:pt x="7543800" y="0"/>
                </a:moveTo>
                <a:lnTo>
                  <a:pt x="0" y="0"/>
                </a:lnTo>
                <a:lnTo>
                  <a:pt x="0" y="27431"/>
                </a:lnTo>
                <a:lnTo>
                  <a:pt x="7543800" y="27431"/>
                </a:lnTo>
                <a:lnTo>
                  <a:pt x="7543800" y="0"/>
                </a:lnTo>
                <a:close/>
              </a:path>
            </a:pathLst>
          </a:custGeom>
          <a:solidFill>
            <a:srgbClr val="7ED13A"/>
          </a:solidFill>
        </p:spPr>
        <p:txBody>
          <a:bodyPr wrap="square" lIns="0" tIns="0" rIns="0" bIns="0" rtlCol="0"/>
          <a:lstStyle/>
          <a:p>
            <a:endParaRPr/>
          </a:p>
        </p:txBody>
      </p:sp>
      <p:sp>
        <p:nvSpPr>
          <p:cNvPr id="3" name="object 3"/>
          <p:cNvSpPr txBox="1"/>
          <p:nvPr/>
        </p:nvSpPr>
        <p:spPr>
          <a:xfrm>
            <a:off x="697865" y="698119"/>
            <a:ext cx="7543799" cy="5181931"/>
          </a:xfrm>
          <a:prstGeom prst="rect">
            <a:avLst/>
          </a:prstGeom>
        </p:spPr>
        <p:txBody>
          <a:bodyPr vert="horz" wrap="square" lIns="0" tIns="12700" rIns="0" bIns="0" rtlCol="0">
            <a:spAutoFit/>
          </a:bodyPr>
          <a:lstStyle/>
          <a:p>
            <a:pPr marL="287020" indent="-274955">
              <a:lnSpc>
                <a:spcPts val="2735"/>
              </a:lnSpc>
              <a:spcBef>
                <a:spcPts val="100"/>
              </a:spcBef>
              <a:buClr>
                <a:srgbClr val="7ED13A"/>
              </a:buClr>
              <a:buFont typeface="Arial"/>
              <a:buChar char="•"/>
              <a:tabLst>
                <a:tab pos="287020" algn="l"/>
                <a:tab pos="287655" algn="l"/>
              </a:tabLst>
            </a:pPr>
            <a:r>
              <a:rPr sz="2400" dirty="0">
                <a:latin typeface="Times New Roman"/>
                <a:cs typeface="Times New Roman"/>
              </a:rPr>
              <a:t>Benson,</a:t>
            </a:r>
            <a:r>
              <a:rPr sz="2400" spc="295" dirty="0">
                <a:latin typeface="Times New Roman"/>
                <a:cs typeface="Times New Roman"/>
              </a:rPr>
              <a:t> </a:t>
            </a:r>
            <a:r>
              <a:rPr sz="2400" spc="-5" dirty="0">
                <a:latin typeface="Times New Roman"/>
                <a:cs typeface="Times New Roman"/>
              </a:rPr>
              <a:t>Charlotte.</a:t>
            </a:r>
            <a:r>
              <a:rPr sz="2400" spc="300" dirty="0">
                <a:latin typeface="Times New Roman"/>
                <a:cs typeface="Times New Roman"/>
              </a:rPr>
              <a:t> </a:t>
            </a:r>
            <a:r>
              <a:rPr sz="2400" dirty="0">
                <a:latin typeface="Times New Roman"/>
                <a:cs typeface="Times New Roman"/>
              </a:rPr>
              <a:t>Marco</a:t>
            </a:r>
            <a:r>
              <a:rPr sz="2400" spc="290" dirty="0">
                <a:latin typeface="Times New Roman"/>
                <a:cs typeface="Times New Roman"/>
              </a:rPr>
              <a:t> </a:t>
            </a:r>
            <a:r>
              <a:rPr sz="2400" dirty="0">
                <a:latin typeface="Times New Roman"/>
                <a:cs typeface="Times New Roman"/>
              </a:rPr>
              <a:t>lógico</a:t>
            </a:r>
            <a:r>
              <a:rPr sz="2400" spc="305" dirty="0">
                <a:latin typeface="Times New Roman"/>
                <a:cs typeface="Times New Roman"/>
              </a:rPr>
              <a:t> </a:t>
            </a:r>
            <a:r>
              <a:rPr sz="2400" dirty="0">
                <a:latin typeface="Times New Roman"/>
                <a:cs typeface="Times New Roman"/>
              </a:rPr>
              <a:t>y</a:t>
            </a:r>
            <a:r>
              <a:rPr sz="2400" spc="285" dirty="0">
                <a:latin typeface="Times New Roman"/>
                <a:cs typeface="Times New Roman"/>
              </a:rPr>
              <a:t> </a:t>
            </a:r>
            <a:r>
              <a:rPr sz="2400" spc="-5" dirty="0">
                <a:latin typeface="Times New Roman"/>
                <a:cs typeface="Times New Roman"/>
              </a:rPr>
              <a:t>matriz</a:t>
            </a:r>
            <a:r>
              <a:rPr sz="2400" spc="295" dirty="0">
                <a:latin typeface="Times New Roman"/>
                <a:cs typeface="Times New Roman"/>
              </a:rPr>
              <a:t> </a:t>
            </a:r>
            <a:r>
              <a:rPr sz="2400" dirty="0">
                <a:latin typeface="Times New Roman"/>
                <a:cs typeface="Times New Roman"/>
              </a:rPr>
              <a:t>de</a:t>
            </a:r>
            <a:r>
              <a:rPr sz="2400" spc="300" dirty="0">
                <a:latin typeface="Times New Roman"/>
                <a:cs typeface="Times New Roman"/>
              </a:rPr>
              <a:t> </a:t>
            </a:r>
            <a:r>
              <a:rPr sz="2400" spc="-5" dirty="0">
                <a:latin typeface="Times New Roman"/>
                <a:cs typeface="Times New Roman"/>
              </a:rPr>
              <a:t>resultados.</a:t>
            </a:r>
            <a:endParaRPr sz="2400" dirty="0">
              <a:latin typeface="Times New Roman"/>
              <a:cs typeface="Times New Roman"/>
            </a:endParaRPr>
          </a:p>
          <a:p>
            <a:pPr marL="287020">
              <a:lnSpc>
                <a:spcPts val="2735"/>
              </a:lnSpc>
            </a:pPr>
            <a:r>
              <a:rPr sz="2400" spc="-5" dirty="0">
                <a:latin typeface="Times New Roman"/>
                <a:cs typeface="Times New Roman"/>
              </a:rPr>
              <a:t>S.f.</a:t>
            </a:r>
            <a:r>
              <a:rPr sz="2400" spc="-95" dirty="0">
                <a:latin typeface="Times New Roman"/>
                <a:cs typeface="Times New Roman"/>
              </a:rPr>
              <a:t> </a:t>
            </a:r>
            <a:r>
              <a:rPr sz="2400" spc="-5" dirty="0">
                <a:latin typeface="Times New Roman"/>
                <a:cs typeface="Times New Roman"/>
              </a:rPr>
              <a:t>[pdf].</a:t>
            </a:r>
            <a:endParaRPr sz="2400" dirty="0">
              <a:latin typeface="Times New Roman"/>
              <a:cs typeface="Times New Roman"/>
            </a:endParaRPr>
          </a:p>
          <a:p>
            <a:pPr>
              <a:lnSpc>
                <a:spcPct val="100000"/>
              </a:lnSpc>
              <a:spcBef>
                <a:spcPts val="45"/>
              </a:spcBef>
            </a:pPr>
            <a:endParaRPr sz="3250" dirty="0">
              <a:latin typeface="Times New Roman"/>
              <a:cs typeface="Times New Roman"/>
            </a:endParaRPr>
          </a:p>
          <a:p>
            <a:pPr marL="287020" marR="5080" indent="-274955" algn="just">
              <a:lnSpc>
                <a:spcPts val="2590"/>
              </a:lnSpc>
              <a:buClr>
                <a:srgbClr val="7ED13A"/>
              </a:buClr>
              <a:buFont typeface="Arial"/>
              <a:buChar char="•"/>
              <a:tabLst>
                <a:tab pos="287655" algn="l"/>
              </a:tabLst>
            </a:pPr>
            <a:r>
              <a:rPr sz="2400" spc="-70" dirty="0">
                <a:latin typeface="Times New Roman"/>
                <a:cs typeface="Times New Roman"/>
              </a:rPr>
              <a:t>DNP. </a:t>
            </a:r>
            <a:r>
              <a:rPr sz="2400" dirty="0">
                <a:latin typeface="Times New Roman"/>
                <a:cs typeface="Times New Roman"/>
              </a:rPr>
              <a:t>FORMULACIÓN </a:t>
            </a:r>
            <a:r>
              <a:rPr sz="2400" spc="-5" dirty="0">
                <a:latin typeface="Times New Roman"/>
                <a:cs typeface="Times New Roman"/>
              </a:rPr>
              <a:t>DE PROYECTOS </a:t>
            </a:r>
            <a:r>
              <a:rPr sz="2400" dirty="0">
                <a:latin typeface="Times New Roman"/>
                <a:cs typeface="Times New Roman"/>
              </a:rPr>
              <a:t>BAJO </a:t>
            </a:r>
            <a:r>
              <a:rPr sz="2400" spc="-5" dirty="0">
                <a:latin typeface="Times New Roman"/>
                <a:cs typeface="Times New Roman"/>
              </a:rPr>
              <a:t>LA  METODOLOGÍA </a:t>
            </a:r>
            <a:r>
              <a:rPr sz="2400" dirty="0">
                <a:latin typeface="Times New Roman"/>
                <a:cs typeface="Times New Roman"/>
              </a:rPr>
              <a:t>DEL MARCO LÓGICO </a:t>
            </a:r>
            <a:r>
              <a:rPr sz="2400" spc="-5" dirty="0">
                <a:latin typeface="Times New Roman"/>
                <a:cs typeface="Times New Roman"/>
              </a:rPr>
              <a:t>MML. S.f.  </a:t>
            </a:r>
            <a:r>
              <a:rPr sz="2400" spc="-10" dirty="0">
                <a:latin typeface="Times New Roman"/>
                <a:cs typeface="Times New Roman"/>
              </a:rPr>
              <a:t>[pdf].</a:t>
            </a:r>
            <a:endParaRPr sz="2400" dirty="0">
              <a:latin typeface="Times New Roman"/>
              <a:cs typeface="Times New Roman"/>
            </a:endParaRPr>
          </a:p>
          <a:p>
            <a:pPr>
              <a:lnSpc>
                <a:spcPct val="100000"/>
              </a:lnSpc>
              <a:spcBef>
                <a:spcPts val="35"/>
              </a:spcBef>
              <a:buClr>
                <a:srgbClr val="7ED13A"/>
              </a:buClr>
              <a:buFont typeface="Arial"/>
              <a:buChar char="•"/>
            </a:pPr>
            <a:endParaRPr sz="2950" dirty="0">
              <a:latin typeface="Times New Roman"/>
              <a:cs typeface="Times New Roman"/>
            </a:endParaRPr>
          </a:p>
          <a:p>
            <a:pPr marL="287020" indent="-274955">
              <a:lnSpc>
                <a:spcPts val="2735"/>
              </a:lnSpc>
              <a:buClr>
                <a:srgbClr val="7ED13A"/>
              </a:buClr>
              <a:buFont typeface="Arial"/>
              <a:buChar char="•"/>
              <a:tabLst>
                <a:tab pos="287020" algn="l"/>
                <a:tab pos="287655" algn="l"/>
              </a:tabLst>
            </a:pPr>
            <a:r>
              <a:rPr sz="2400" spc="-20" dirty="0">
                <a:latin typeface="Times New Roman"/>
                <a:cs typeface="Times New Roman"/>
              </a:rPr>
              <a:t>Villarreal </a:t>
            </a:r>
            <a:r>
              <a:rPr sz="2400" spc="-5" dirty="0">
                <a:latin typeface="Times New Roman"/>
                <a:cs typeface="Times New Roman"/>
              </a:rPr>
              <a:t>Navarro, </a:t>
            </a:r>
            <a:r>
              <a:rPr sz="2400" dirty="0">
                <a:latin typeface="Times New Roman"/>
                <a:cs typeface="Times New Roman"/>
              </a:rPr>
              <a:t>Julio </a:t>
            </a:r>
            <a:r>
              <a:rPr sz="2400" spc="-5" dirty="0">
                <a:latin typeface="Times New Roman"/>
                <a:cs typeface="Times New Roman"/>
              </a:rPr>
              <a:t>E. </a:t>
            </a:r>
            <a:r>
              <a:rPr sz="2400" dirty="0">
                <a:latin typeface="Times New Roman"/>
                <a:cs typeface="Times New Roman"/>
              </a:rPr>
              <a:t>MARCO LÓGICO. Enero</a:t>
            </a:r>
            <a:r>
              <a:rPr sz="2400" spc="165" dirty="0">
                <a:latin typeface="Times New Roman"/>
                <a:cs typeface="Times New Roman"/>
              </a:rPr>
              <a:t> </a:t>
            </a:r>
            <a:r>
              <a:rPr sz="2400" dirty="0">
                <a:latin typeface="Times New Roman"/>
                <a:cs typeface="Times New Roman"/>
              </a:rPr>
              <a:t>22</a:t>
            </a:r>
          </a:p>
          <a:p>
            <a:pPr marL="287020">
              <a:lnSpc>
                <a:spcPts val="2735"/>
              </a:lnSpc>
            </a:pPr>
            <a:r>
              <a:rPr sz="2400" dirty="0">
                <a:latin typeface="Times New Roman"/>
                <a:cs typeface="Times New Roman"/>
              </a:rPr>
              <a:t>y 23 de </a:t>
            </a:r>
            <a:r>
              <a:rPr sz="2400" spc="-5" dirty="0">
                <a:latin typeface="Times New Roman"/>
                <a:cs typeface="Times New Roman"/>
              </a:rPr>
              <a:t>2009.</a:t>
            </a:r>
            <a:r>
              <a:rPr sz="2400" spc="-30" dirty="0">
                <a:latin typeface="Times New Roman"/>
                <a:cs typeface="Times New Roman"/>
              </a:rPr>
              <a:t> </a:t>
            </a:r>
            <a:r>
              <a:rPr sz="2400" spc="-5" dirty="0">
                <a:latin typeface="Times New Roman"/>
                <a:cs typeface="Times New Roman"/>
              </a:rPr>
              <a:t>[pdf].</a:t>
            </a:r>
            <a:endParaRPr sz="2400" dirty="0">
              <a:latin typeface="Times New Roman"/>
              <a:cs typeface="Times New Roman"/>
            </a:endParaRPr>
          </a:p>
          <a:p>
            <a:pPr>
              <a:lnSpc>
                <a:spcPct val="100000"/>
              </a:lnSpc>
              <a:spcBef>
                <a:spcPts val="5"/>
              </a:spcBef>
            </a:pPr>
            <a:endParaRPr sz="3250" dirty="0">
              <a:latin typeface="Times New Roman"/>
              <a:cs typeface="Times New Roman"/>
            </a:endParaRPr>
          </a:p>
          <a:p>
            <a:pPr marL="287020" marR="17780" indent="-274955" algn="just">
              <a:lnSpc>
                <a:spcPct val="90000"/>
              </a:lnSpc>
              <a:buClr>
                <a:srgbClr val="7ED13A"/>
              </a:buClr>
              <a:buFont typeface="Arial"/>
              <a:buChar char="•"/>
              <a:tabLst>
                <a:tab pos="287655" algn="l"/>
              </a:tabLst>
            </a:pPr>
            <a:r>
              <a:rPr sz="2400" spc="-5" dirty="0">
                <a:latin typeface="Times New Roman"/>
                <a:cs typeface="Times New Roman"/>
              </a:rPr>
              <a:t>Gutiérrez, </a:t>
            </a:r>
            <a:r>
              <a:rPr sz="2400" dirty="0">
                <a:latin typeface="Times New Roman"/>
                <a:cs typeface="Times New Roman"/>
              </a:rPr>
              <a:t>Anabel </a:t>
            </a:r>
            <a:r>
              <a:rPr sz="2400" spc="-5" dirty="0">
                <a:latin typeface="Times New Roman"/>
                <a:cs typeface="Times New Roman"/>
              </a:rPr>
              <a:t>Alamilla. Evaluación </a:t>
            </a:r>
            <a:r>
              <a:rPr sz="2400" dirty="0">
                <a:latin typeface="Times New Roman"/>
                <a:cs typeface="Times New Roman"/>
              </a:rPr>
              <a:t>de </a:t>
            </a:r>
            <a:r>
              <a:rPr sz="2400" spc="-5" dirty="0">
                <a:latin typeface="Times New Roman"/>
                <a:cs typeface="Times New Roman"/>
              </a:rPr>
              <a:t>proyectos </a:t>
            </a:r>
            <a:r>
              <a:rPr sz="2400" dirty="0">
                <a:latin typeface="Times New Roman"/>
                <a:cs typeface="Times New Roman"/>
              </a:rPr>
              <a:t>de  </a:t>
            </a:r>
            <a:r>
              <a:rPr sz="2400" spc="-5" dirty="0">
                <a:latin typeface="Times New Roman"/>
                <a:cs typeface="Times New Roman"/>
              </a:rPr>
              <a:t>investigación educativa </a:t>
            </a:r>
            <a:r>
              <a:rPr sz="2400" dirty="0">
                <a:latin typeface="Times New Roman"/>
                <a:cs typeface="Times New Roman"/>
              </a:rPr>
              <a:t>a </a:t>
            </a:r>
            <a:r>
              <a:rPr sz="2400" spc="-5" dirty="0">
                <a:latin typeface="Times New Roman"/>
                <a:cs typeface="Times New Roman"/>
              </a:rPr>
              <a:t>través </a:t>
            </a:r>
            <a:r>
              <a:rPr sz="2400" spc="-10" dirty="0">
                <a:latin typeface="Times New Roman"/>
                <a:cs typeface="Times New Roman"/>
              </a:rPr>
              <a:t>de </a:t>
            </a:r>
            <a:r>
              <a:rPr sz="2400" spc="-5" dirty="0">
                <a:latin typeface="Times New Roman"/>
                <a:cs typeface="Times New Roman"/>
              </a:rPr>
              <a:t>la Metodología del  Marco Lógico (MML). Ciudad de México; </a:t>
            </a:r>
            <a:r>
              <a:rPr sz="2400" dirty="0">
                <a:latin typeface="Times New Roman"/>
                <a:cs typeface="Times New Roman"/>
              </a:rPr>
              <a:t>4 de  </a:t>
            </a:r>
            <a:r>
              <a:rPr sz="2400" spc="-5" dirty="0">
                <a:latin typeface="Times New Roman"/>
                <a:cs typeface="Times New Roman"/>
              </a:rPr>
              <a:t>septiembre </a:t>
            </a:r>
            <a:r>
              <a:rPr sz="2400" dirty="0">
                <a:latin typeface="Times New Roman"/>
                <a:cs typeface="Times New Roman"/>
              </a:rPr>
              <a:t>de </a:t>
            </a:r>
            <a:r>
              <a:rPr sz="2400" spc="-5" dirty="0">
                <a:latin typeface="Times New Roman"/>
                <a:cs typeface="Times New Roman"/>
              </a:rPr>
              <a:t>2012.</a:t>
            </a:r>
            <a:r>
              <a:rPr sz="2400" spc="-35" dirty="0">
                <a:latin typeface="Times New Roman"/>
                <a:cs typeface="Times New Roman"/>
              </a:rPr>
              <a:t> </a:t>
            </a:r>
            <a:r>
              <a:rPr sz="2400" spc="-10" dirty="0">
                <a:latin typeface="Times New Roman"/>
                <a:cs typeface="Times New Roman"/>
              </a:rPr>
              <a:t>[pdf].</a:t>
            </a:r>
            <a:endParaRPr sz="240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B666719-89DE-44D5-B338-72B25028DB62}"/>
              </a:ext>
            </a:extLst>
          </p:cNvPr>
          <p:cNvSpPr txBox="1">
            <a:spLocks noGrp="1"/>
          </p:cNvSpPr>
          <p:nvPr>
            <p:ph type="title"/>
          </p:nvPr>
        </p:nvSpPr>
        <p:spPr>
          <a:xfrm>
            <a:off x="897137" y="1940081"/>
            <a:ext cx="7641952" cy="4167166"/>
          </a:xfrm>
          <a:prstGeom prst="rect">
            <a:avLst/>
          </a:prstGeom>
        </p:spPr>
        <p:txBody>
          <a:bodyPr vert="horz" wrap="square" lIns="0" tIns="12065" rIns="0" bIns="0" rtlCol="0">
            <a:spAutoFit/>
          </a:bodyPr>
          <a:lstStyle/>
          <a:p>
            <a:pPr marL="12700">
              <a:lnSpc>
                <a:spcPct val="100000"/>
              </a:lnSpc>
              <a:spcBef>
                <a:spcPts val="95"/>
              </a:spcBef>
              <a:tabLst>
                <a:tab pos="4278630" algn="l"/>
              </a:tabLst>
            </a:pPr>
            <a:r>
              <a:rPr sz="9000" u="heavy" spc="-10" dirty="0">
                <a:solidFill>
                  <a:srgbClr val="0000FF"/>
                </a:solidFill>
                <a:effectLst>
                  <a:outerShdw blurRad="38100" dist="38100" dir="2700000" algn="tl">
                    <a:srgbClr val="000000">
                      <a:alpha val="43137"/>
                    </a:srgbClr>
                  </a:outerShdw>
                </a:effectLst>
                <a:uFill>
                  <a:solidFill>
                    <a:srgbClr val="0000FF"/>
                  </a:solidFill>
                </a:uFill>
                <a:latin typeface="Brush Script MT"/>
                <a:cs typeface="Brush Script MT"/>
              </a:rPr>
              <a:t>¿</a:t>
            </a:r>
            <a:r>
              <a:rPr lang="es-MX" sz="9000" u="heavy" spc="-10" dirty="0">
                <a:solidFill>
                  <a:srgbClr val="0000FF"/>
                </a:solidFill>
                <a:effectLst>
                  <a:outerShdw blurRad="38100" dist="38100" dir="2700000" algn="tl">
                    <a:srgbClr val="000000">
                      <a:alpha val="43137"/>
                    </a:srgbClr>
                  </a:outerShdw>
                </a:effectLst>
                <a:uFill>
                  <a:solidFill>
                    <a:srgbClr val="0000FF"/>
                  </a:solidFill>
                </a:uFill>
                <a:latin typeface="Brush Script MT"/>
                <a:cs typeface="Brush Script MT"/>
              </a:rPr>
              <a:t>ENTONCES</a:t>
            </a:r>
            <a:r>
              <a:rPr sz="9000" u="heavy" spc="-5" dirty="0">
                <a:solidFill>
                  <a:srgbClr val="0000FF"/>
                </a:solidFill>
                <a:effectLst>
                  <a:outerShdw blurRad="38100" dist="38100" dir="2700000" algn="tl">
                    <a:srgbClr val="000000">
                      <a:alpha val="43137"/>
                    </a:srgbClr>
                  </a:outerShdw>
                </a:effectLst>
                <a:uFill>
                  <a:solidFill>
                    <a:srgbClr val="0000FF"/>
                  </a:solidFill>
                </a:uFill>
                <a:latin typeface="Brush Script MT"/>
                <a:cs typeface="Brush Script MT"/>
              </a:rPr>
              <a:t>?</a:t>
            </a:r>
            <a:r>
              <a:rPr lang="es-MX" sz="9000" u="heavy" spc="-5" dirty="0">
                <a:solidFill>
                  <a:srgbClr val="0000FF"/>
                </a:solidFill>
                <a:effectLst>
                  <a:outerShdw blurRad="38100" dist="38100" dir="2700000" algn="tl">
                    <a:srgbClr val="000000">
                      <a:alpha val="43137"/>
                    </a:srgbClr>
                  </a:outerShdw>
                </a:effectLst>
                <a:uFill>
                  <a:solidFill>
                    <a:srgbClr val="0000FF"/>
                  </a:solidFill>
                </a:uFill>
                <a:latin typeface="Brush Script MT"/>
                <a:cs typeface="Brush Script MT"/>
              </a:rPr>
              <a:t/>
            </a:r>
            <a:br>
              <a:rPr lang="es-MX" sz="9000" u="heavy" spc="-5" dirty="0">
                <a:solidFill>
                  <a:srgbClr val="0000FF"/>
                </a:solidFill>
                <a:effectLst>
                  <a:outerShdw blurRad="38100" dist="38100" dir="2700000" algn="tl">
                    <a:srgbClr val="000000">
                      <a:alpha val="43137"/>
                    </a:srgbClr>
                  </a:outerShdw>
                </a:effectLst>
                <a:uFill>
                  <a:solidFill>
                    <a:srgbClr val="0000FF"/>
                  </a:solidFill>
                </a:uFill>
                <a:latin typeface="Brush Script MT"/>
                <a:cs typeface="Brush Script MT"/>
              </a:rPr>
            </a:br>
            <a:r>
              <a:rPr lang="es-MX" sz="9000" u="heavy" spc="-5" dirty="0">
                <a:solidFill>
                  <a:srgbClr val="0000FF"/>
                </a:solidFill>
                <a:effectLst>
                  <a:outerShdw blurRad="38100" dist="38100" dir="2700000" algn="tl">
                    <a:srgbClr val="000000">
                      <a:alpha val="43137"/>
                    </a:srgbClr>
                  </a:outerShdw>
                </a:effectLst>
                <a:uFill>
                  <a:solidFill>
                    <a:srgbClr val="0000FF"/>
                  </a:solidFill>
                </a:uFill>
                <a:latin typeface="Brush Script MT"/>
                <a:cs typeface="Brush Script MT"/>
              </a:rPr>
              <a:t>Hay que tener en cuenta</a:t>
            </a:r>
            <a:endParaRPr sz="9000" dirty="0">
              <a:effectLst>
                <a:outerShdw blurRad="38100" dist="38100" dir="2700000" algn="tl">
                  <a:srgbClr val="000000">
                    <a:alpha val="43137"/>
                  </a:srgbClr>
                </a:outerShdw>
              </a:effectLst>
              <a:latin typeface="Brush Script MT"/>
              <a:cs typeface="Brush Script MT"/>
            </a:endParaRPr>
          </a:p>
        </p:txBody>
      </p:sp>
    </p:spTree>
    <p:extLst>
      <p:ext uri="{BB962C8B-B14F-4D97-AF65-F5344CB8AC3E}">
        <p14:creationId xmlns:p14="http://schemas.microsoft.com/office/powerpoint/2010/main" val="190706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6AB48497-EDA5-4F31-89C7-055C8E72C0FB}"/>
              </a:ext>
            </a:extLst>
          </p:cNvPr>
          <p:cNvSpPr txBox="1">
            <a:spLocks/>
          </p:cNvSpPr>
          <p:nvPr/>
        </p:nvSpPr>
        <p:spPr>
          <a:xfrm>
            <a:off x="799573" y="5149834"/>
            <a:ext cx="7886700" cy="1117316"/>
          </a:xfrm>
          <a:prstGeom prst="rect">
            <a:avLst/>
          </a:prstGeom>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sz="4400" kern="1200">
                <a:solidFill>
                  <a:srgbClr val="014075"/>
                </a:solidFill>
                <a:latin typeface="FritzQuadrata bold" pitchFamily="2" charset="0"/>
                <a:ea typeface="+mj-ea"/>
                <a:cs typeface="+mj-cs"/>
              </a:defRPr>
            </a:lvl1pPr>
          </a:lstStyle>
          <a:p>
            <a:r>
              <a:rPr lang="es-CO" b="1" dirty="0"/>
              <a:t>POR LA CUAL SE CREAN LAS DISPOSICIONES ESPECIALES PARA EL DESARROLLO DEL VOLUNTARIADO SOCIAL DE LA FUNDACIÓN UNIVERSITARIA JUAN DE CASTELLANOS</a:t>
            </a:r>
            <a:endParaRPr lang="es-MX" sz="4000" dirty="0"/>
          </a:p>
        </p:txBody>
      </p:sp>
      <p:pic>
        <p:nvPicPr>
          <p:cNvPr id="3" name="Imagen 2">
            <a:extLst>
              <a:ext uri="{FF2B5EF4-FFF2-40B4-BE49-F238E27FC236}">
                <a16:creationId xmlns:a16="http://schemas.microsoft.com/office/drawing/2014/main" id="{5677E42F-309D-4E8E-8664-A7E102944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876" y="53051"/>
            <a:ext cx="4478537" cy="3449804"/>
          </a:xfrm>
          <a:prstGeom prst="rect">
            <a:avLst/>
          </a:prstGeom>
        </p:spPr>
      </p:pic>
      <p:sp>
        <p:nvSpPr>
          <p:cNvPr id="8" name="Rectángulo 7">
            <a:extLst>
              <a:ext uri="{FF2B5EF4-FFF2-40B4-BE49-F238E27FC236}">
                <a16:creationId xmlns:a16="http://schemas.microsoft.com/office/drawing/2014/main" id="{D6518A14-B58E-4625-9A11-0A8C105AFC58}"/>
              </a:ext>
            </a:extLst>
          </p:cNvPr>
          <p:cNvSpPr/>
          <p:nvPr/>
        </p:nvSpPr>
        <p:spPr>
          <a:xfrm>
            <a:off x="404435" y="3530877"/>
            <a:ext cx="8676977" cy="923330"/>
          </a:xfrm>
          <a:prstGeom prst="rect">
            <a:avLst/>
          </a:prstGeom>
        </p:spPr>
        <p:txBody>
          <a:bodyPr wrap="square">
            <a:spAutoFit/>
          </a:bodyPr>
          <a:lstStyle/>
          <a:p>
            <a:pPr algn="ctr"/>
            <a:r>
              <a:rPr lang="es-CO" dirty="0">
                <a:hlinkClick r:id="rId3"/>
              </a:rPr>
              <a:t>https://www.jdc.edu.co/noticias/proyectos-de-la-juan/centro-de-voluntariado-social-y-formacion-para-la-vida</a:t>
            </a:r>
            <a:endParaRPr lang="es-CO" dirty="0"/>
          </a:p>
          <a:p>
            <a:pPr algn="ctr"/>
            <a:endParaRPr lang="es-CO" dirty="0"/>
          </a:p>
        </p:txBody>
      </p:sp>
      <p:pic>
        <p:nvPicPr>
          <p:cNvPr id="9" name="Imagen 8">
            <a:extLst>
              <a:ext uri="{FF2B5EF4-FFF2-40B4-BE49-F238E27FC236}">
                <a16:creationId xmlns:a16="http://schemas.microsoft.com/office/drawing/2014/main" id="{8ECE65DF-1CFC-4E5C-A05B-3C4E17E06719}"/>
              </a:ext>
            </a:extLst>
          </p:cNvPr>
          <p:cNvPicPr>
            <a:picLocks noChangeAspect="1"/>
          </p:cNvPicPr>
          <p:nvPr/>
        </p:nvPicPr>
        <p:blipFill>
          <a:blip r:embed="rId4"/>
          <a:stretch>
            <a:fillRect/>
          </a:stretch>
        </p:blipFill>
        <p:spPr>
          <a:xfrm>
            <a:off x="2629373" y="4219250"/>
            <a:ext cx="4212771" cy="930584"/>
          </a:xfrm>
          <a:prstGeom prst="rect">
            <a:avLst/>
          </a:prstGeom>
        </p:spPr>
      </p:pic>
    </p:spTree>
    <p:extLst>
      <p:ext uri="{BB962C8B-B14F-4D97-AF65-F5344CB8AC3E}">
        <p14:creationId xmlns:p14="http://schemas.microsoft.com/office/powerpoint/2010/main" val="29925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7240" y="6172200"/>
            <a:ext cx="7543800" cy="27940"/>
          </a:xfrm>
          <a:custGeom>
            <a:avLst/>
            <a:gdLst/>
            <a:ahLst/>
            <a:cxnLst/>
            <a:rect l="l" t="t" r="r" b="b"/>
            <a:pathLst>
              <a:path w="7543800" h="27939">
                <a:moveTo>
                  <a:pt x="7543800" y="0"/>
                </a:moveTo>
                <a:lnTo>
                  <a:pt x="0" y="0"/>
                </a:lnTo>
                <a:lnTo>
                  <a:pt x="0" y="27431"/>
                </a:lnTo>
                <a:lnTo>
                  <a:pt x="7543800" y="27431"/>
                </a:lnTo>
                <a:lnTo>
                  <a:pt x="7543800" y="0"/>
                </a:lnTo>
                <a:close/>
              </a:path>
            </a:pathLst>
          </a:custGeom>
          <a:solidFill>
            <a:srgbClr val="7ED13A"/>
          </a:solidFill>
        </p:spPr>
        <p:txBody>
          <a:bodyPr wrap="square" lIns="0" tIns="0" rIns="0" bIns="0" rtlCol="0"/>
          <a:lstStyle/>
          <a:p>
            <a:endParaRPr/>
          </a:p>
        </p:txBody>
      </p:sp>
      <p:sp>
        <p:nvSpPr>
          <p:cNvPr id="3" name="object 3"/>
          <p:cNvSpPr txBox="1"/>
          <p:nvPr/>
        </p:nvSpPr>
        <p:spPr>
          <a:xfrm>
            <a:off x="438304" y="204452"/>
            <a:ext cx="4738607" cy="689932"/>
          </a:xfrm>
          <a:prstGeom prst="rect">
            <a:avLst/>
          </a:prstGeom>
        </p:spPr>
        <p:txBody>
          <a:bodyPr vert="horz" wrap="square" lIns="0" tIns="12700" rIns="0" bIns="0" rtlCol="0">
            <a:spAutoFit/>
          </a:bodyPr>
          <a:lstStyle/>
          <a:p>
            <a:pPr marL="12700">
              <a:lnSpc>
                <a:spcPct val="100000"/>
              </a:lnSpc>
              <a:spcBef>
                <a:spcPts val="100"/>
              </a:spcBef>
            </a:pPr>
            <a:r>
              <a:rPr lang="es-MX" sz="4400" dirty="0">
                <a:solidFill>
                  <a:srgbClr val="252525"/>
                </a:solidFill>
                <a:latin typeface="Impact"/>
                <a:cs typeface="Impact"/>
              </a:rPr>
              <a:t>CON  PROPÓSITO</a:t>
            </a:r>
            <a:endParaRPr sz="4400" dirty="0">
              <a:latin typeface="Impact"/>
              <a:cs typeface="Impact"/>
            </a:endParaRPr>
          </a:p>
        </p:txBody>
      </p:sp>
      <p:sp>
        <p:nvSpPr>
          <p:cNvPr id="4" name="object 4"/>
          <p:cNvSpPr txBox="1"/>
          <p:nvPr/>
        </p:nvSpPr>
        <p:spPr>
          <a:xfrm>
            <a:off x="438303" y="1140198"/>
            <a:ext cx="4738607" cy="3706143"/>
          </a:xfrm>
          <a:prstGeom prst="rect">
            <a:avLst/>
          </a:prstGeom>
        </p:spPr>
        <p:txBody>
          <a:bodyPr vert="horz" wrap="square" lIns="0" tIns="12700" rIns="0" bIns="0" rtlCol="0">
            <a:spAutoFit/>
          </a:bodyPr>
          <a:lstStyle/>
          <a:p>
            <a:pPr marL="12700" algn="ctr">
              <a:lnSpc>
                <a:spcPct val="100000"/>
              </a:lnSpc>
              <a:spcBef>
                <a:spcPts val="100"/>
              </a:spcBef>
            </a:pPr>
            <a:r>
              <a:rPr lang="es-MX" sz="2400" spc="-5" dirty="0">
                <a:latin typeface="Times New Roman"/>
                <a:cs typeface="Times New Roman"/>
              </a:rPr>
              <a:t>El propósito del voluntariado social es promover actividades solidarias que, libre y </a:t>
            </a:r>
            <a:r>
              <a:rPr lang="es-MX" sz="2400" spc="-5" dirty="0" smtClean="0">
                <a:latin typeface="Times New Roman"/>
                <a:cs typeface="Times New Roman"/>
              </a:rPr>
              <a:t>gratuitamente, </a:t>
            </a:r>
            <a:r>
              <a:rPr lang="es-MX" sz="2400" spc="-5" dirty="0">
                <a:latin typeface="Times New Roman"/>
                <a:cs typeface="Times New Roman"/>
              </a:rPr>
              <a:t>ejecutan estudiantes, egresados, docentes y colaboradores administrativos de la comunidad universitaria como manifestación del espíritu de servicio y de compromiso con la comunidad, propios de la identidad de la </a:t>
            </a:r>
            <a:r>
              <a:rPr lang="es-MX" sz="2400" spc="-5" dirty="0" smtClean="0">
                <a:latin typeface="Times New Roman"/>
                <a:cs typeface="Times New Roman"/>
              </a:rPr>
              <a:t>Juan</a:t>
            </a:r>
            <a:r>
              <a:rPr lang="es-MX" sz="2400" spc="-5" dirty="0" smtClean="0">
                <a:latin typeface="Times New Roman"/>
                <a:cs typeface="Times New Roman"/>
              </a:rPr>
              <a:t> </a:t>
            </a:r>
            <a:r>
              <a:rPr lang="es-MX" sz="2400" spc="-5" dirty="0">
                <a:latin typeface="Times New Roman"/>
                <a:cs typeface="Times New Roman"/>
              </a:rPr>
              <a:t>en concordancia con su misión.</a:t>
            </a:r>
            <a:endParaRPr sz="2800" dirty="0">
              <a:latin typeface="Times New Roman"/>
              <a:cs typeface="Times New Roman"/>
            </a:endParaRPr>
          </a:p>
        </p:txBody>
      </p:sp>
      <p:pic>
        <p:nvPicPr>
          <p:cNvPr id="6" name="Imagen 5">
            <a:extLst>
              <a:ext uri="{FF2B5EF4-FFF2-40B4-BE49-F238E27FC236}">
                <a16:creationId xmlns:a16="http://schemas.microsoft.com/office/drawing/2014/main" id="{E34D0554-C8F2-42AF-8B0B-E95F8E361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209" y="2824325"/>
            <a:ext cx="3643898" cy="3347875"/>
          </a:xfrm>
          <a:prstGeom prst="rect">
            <a:avLst/>
          </a:prstGeom>
        </p:spPr>
      </p:pic>
      <p:pic>
        <p:nvPicPr>
          <p:cNvPr id="1026" name="Picture 2">
            <a:extLst>
              <a:ext uri="{FF2B5EF4-FFF2-40B4-BE49-F238E27FC236}">
                <a16:creationId xmlns:a16="http://schemas.microsoft.com/office/drawing/2014/main" id="{8CFCCD03-0852-4392-A799-B3DE1048F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426" y="-48361"/>
            <a:ext cx="3748563" cy="304517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13858C0D-BBFB-4918-9B41-D85A679030AB}"/>
              </a:ext>
            </a:extLst>
          </p:cNvPr>
          <p:cNvSpPr/>
          <p:nvPr/>
        </p:nvSpPr>
        <p:spPr>
          <a:xfrm>
            <a:off x="323557" y="6211669"/>
            <a:ext cx="8820443" cy="646331"/>
          </a:xfrm>
          <a:prstGeom prst="rect">
            <a:avLst/>
          </a:prstGeom>
        </p:spPr>
        <p:txBody>
          <a:bodyPr wrap="square">
            <a:spAutoFit/>
          </a:bodyPr>
          <a:lstStyle/>
          <a:p>
            <a:r>
              <a:rPr lang="es-CO" dirty="0">
                <a:latin typeface="FrizQuadrata BT"/>
                <a:ea typeface="Calibri" panose="020F0502020204030204" pitchFamily="34" charset="0"/>
                <a:cs typeface="Times New Roman" panose="02020603050405020304" pitchFamily="18" charset="0"/>
              </a:rPr>
              <a:t>Ley 720 de diciembre 24 de 2001, "Por medio de la cual se reconoce, promueve y regula la acción voluntaria de los ciudadanos colombianos" </a:t>
            </a:r>
            <a:endParaRPr lang="es-C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3697A8A-3EF7-4BAC-8C24-9A90A0E7A96E}"/>
              </a:ext>
            </a:extLst>
          </p:cNvPr>
          <p:cNvSpPr txBox="1">
            <a:spLocks/>
          </p:cNvSpPr>
          <p:nvPr/>
        </p:nvSpPr>
        <p:spPr>
          <a:xfrm>
            <a:off x="42204" y="362879"/>
            <a:ext cx="8820442" cy="505267"/>
          </a:xfrm>
          <a:prstGeom prst="rect">
            <a:avLst/>
          </a:prstGeom>
        </p:spPr>
        <p:txBody>
          <a:bodyPr vert="horz" wrap="square" lIns="0" tIns="12700" rIns="0" bIns="0" rtlCol="0">
            <a:spAutoFit/>
          </a:bodyPr>
          <a:lstStyle>
            <a:lvl1pPr>
              <a:defRPr sz="2000" b="0" i="0">
                <a:solidFill>
                  <a:srgbClr val="4E5B6E"/>
                </a:solidFill>
                <a:latin typeface="Times New Roman"/>
                <a:ea typeface="+mj-ea"/>
                <a:cs typeface="Times New Roman"/>
              </a:defRPr>
            </a:lvl1pPr>
          </a:lstStyle>
          <a:p>
            <a:pPr marL="12700" algn="ctr">
              <a:spcBef>
                <a:spcPts val="100"/>
              </a:spcBef>
            </a:pPr>
            <a:r>
              <a:rPr lang="es-CO" sz="3200" b="1" kern="0" spc="-5" dirty="0">
                <a:solidFill>
                  <a:schemeClr val="tx1"/>
                </a:solidFill>
                <a:effectLst>
                  <a:outerShdw blurRad="38100" dist="38100" dir="2700000" algn="tl">
                    <a:srgbClr val="000000">
                      <a:alpha val="43137"/>
                    </a:srgbClr>
                  </a:outerShdw>
                </a:effectLst>
              </a:rPr>
              <a:t>PRINCIPIOS DE </a:t>
            </a:r>
            <a:r>
              <a:rPr lang="es-CO" sz="3200" b="1" kern="0" spc="-5" dirty="0" smtClean="0">
                <a:solidFill>
                  <a:schemeClr val="tx1"/>
                </a:solidFill>
                <a:effectLst>
                  <a:outerShdw blurRad="38100" dist="38100" dir="2700000" algn="tl">
                    <a:srgbClr val="000000">
                      <a:alpha val="43137"/>
                    </a:srgbClr>
                  </a:outerShdw>
                </a:effectLst>
              </a:rPr>
              <a:t>LA</a:t>
            </a:r>
            <a:r>
              <a:rPr lang="es-CO" sz="3200" b="1" kern="0" spc="-5" dirty="0" smtClean="0">
                <a:solidFill>
                  <a:schemeClr val="tx1"/>
                </a:solidFill>
                <a:effectLst>
                  <a:outerShdw blurRad="38100" dist="38100" dir="2700000" algn="tl">
                    <a:srgbClr val="000000">
                      <a:alpha val="43137"/>
                    </a:srgbClr>
                  </a:outerShdw>
                </a:effectLst>
              </a:rPr>
              <a:t> </a:t>
            </a:r>
            <a:r>
              <a:rPr lang="es-CO" sz="3200" b="1" kern="0" spc="-5" dirty="0">
                <a:solidFill>
                  <a:schemeClr val="tx1"/>
                </a:solidFill>
                <a:effectLst>
                  <a:outerShdw blurRad="38100" dist="38100" dir="2700000" algn="tl">
                    <a:srgbClr val="000000">
                      <a:alpha val="43137"/>
                    </a:srgbClr>
                  </a:outerShdw>
                </a:effectLst>
              </a:rPr>
              <a:t>ACCIÓN </a:t>
            </a:r>
            <a:r>
              <a:rPr lang="es-CO" sz="3200" b="1" kern="0" spc="-5" dirty="0" smtClean="0">
                <a:solidFill>
                  <a:schemeClr val="tx1"/>
                </a:solidFill>
                <a:effectLst>
                  <a:outerShdw blurRad="38100" dist="38100" dir="2700000" algn="tl">
                    <a:srgbClr val="000000">
                      <a:alpha val="43137"/>
                    </a:srgbClr>
                  </a:outerShdw>
                </a:effectLst>
              </a:rPr>
              <a:t>VOLUNTARIA </a:t>
            </a:r>
            <a:endParaRPr lang="es-CO" sz="3200" b="1" kern="0" spc="-20" dirty="0">
              <a:solidFill>
                <a:schemeClr val="tx1"/>
              </a:solidFill>
              <a:effectLst>
                <a:outerShdw blurRad="38100" dist="38100" dir="2700000" algn="tl">
                  <a:srgbClr val="000000">
                    <a:alpha val="43137"/>
                  </a:srgbClr>
                </a:outerShdw>
              </a:effectLst>
            </a:endParaRPr>
          </a:p>
        </p:txBody>
      </p:sp>
      <p:sp>
        <p:nvSpPr>
          <p:cNvPr id="5" name="object 3">
            <a:extLst>
              <a:ext uri="{FF2B5EF4-FFF2-40B4-BE49-F238E27FC236}">
                <a16:creationId xmlns:a16="http://schemas.microsoft.com/office/drawing/2014/main" id="{D96228EF-BC3F-46C8-933F-469676A80533}"/>
              </a:ext>
            </a:extLst>
          </p:cNvPr>
          <p:cNvSpPr txBox="1"/>
          <p:nvPr/>
        </p:nvSpPr>
        <p:spPr>
          <a:xfrm>
            <a:off x="7403472"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8</a:t>
            </a:r>
            <a:endParaRPr sz="1200">
              <a:latin typeface="Calibri"/>
              <a:cs typeface="Calibri"/>
            </a:endParaRPr>
          </a:p>
        </p:txBody>
      </p:sp>
      <p:sp>
        <p:nvSpPr>
          <p:cNvPr id="13" name="Flecha: pentágono 12">
            <a:extLst>
              <a:ext uri="{FF2B5EF4-FFF2-40B4-BE49-F238E27FC236}">
                <a16:creationId xmlns:a16="http://schemas.microsoft.com/office/drawing/2014/main" id="{E425FCC7-EE55-4BA3-A400-27CCBE63263D}"/>
              </a:ext>
            </a:extLst>
          </p:cNvPr>
          <p:cNvSpPr/>
          <p:nvPr/>
        </p:nvSpPr>
        <p:spPr>
          <a:xfrm>
            <a:off x="125259" y="970668"/>
            <a:ext cx="2996418" cy="8862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i="1" dirty="0" smtClean="0"/>
              <a:t>Libertad</a:t>
            </a:r>
            <a:r>
              <a:rPr lang="es-CO" sz="3200" dirty="0" smtClean="0"/>
              <a:t> </a:t>
            </a:r>
            <a:endParaRPr lang="es-CO" sz="3200" dirty="0"/>
          </a:p>
        </p:txBody>
      </p:sp>
      <p:sp>
        <p:nvSpPr>
          <p:cNvPr id="14" name="Flecha: pentágono 13">
            <a:extLst>
              <a:ext uri="{FF2B5EF4-FFF2-40B4-BE49-F238E27FC236}">
                <a16:creationId xmlns:a16="http://schemas.microsoft.com/office/drawing/2014/main" id="{0001B455-20F7-4B5C-A211-4F353D4EA69B}"/>
              </a:ext>
            </a:extLst>
          </p:cNvPr>
          <p:cNvSpPr/>
          <p:nvPr/>
        </p:nvSpPr>
        <p:spPr>
          <a:xfrm>
            <a:off x="1067787" y="2029795"/>
            <a:ext cx="3770141" cy="8862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i="1" dirty="0"/>
              <a:t>P</a:t>
            </a:r>
            <a:r>
              <a:rPr lang="es-CO" sz="3200" b="1" i="1" dirty="0" smtClean="0"/>
              <a:t>articipación </a:t>
            </a:r>
            <a:endParaRPr lang="es-CO" sz="3200" dirty="0"/>
          </a:p>
        </p:txBody>
      </p:sp>
      <p:sp>
        <p:nvSpPr>
          <p:cNvPr id="15" name="Flecha: pentágono 14">
            <a:extLst>
              <a:ext uri="{FF2B5EF4-FFF2-40B4-BE49-F238E27FC236}">
                <a16:creationId xmlns:a16="http://schemas.microsoft.com/office/drawing/2014/main" id="{AB2556B7-CEA3-43FA-85F7-B616F8F1568D}"/>
              </a:ext>
            </a:extLst>
          </p:cNvPr>
          <p:cNvSpPr/>
          <p:nvPr/>
        </p:nvSpPr>
        <p:spPr>
          <a:xfrm>
            <a:off x="1672694" y="3133040"/>
            <a:ext cx="3528645" cy="8862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i="1" dirty="0" smtClean="0"/>
              <a:t>Solidaridad </a:t>
            </a:r>
            <a:endParaRPr lang="es-CO" sz="3200" dirty="0"/>
          </a:p>
        </p:txBody>
      </p:sp>
      <p:sp>
        <p:nvSpPr>
          <p:cNvPr id="16" name="Flecha: pentágono 15">
            <a:extLst>
              <a:ext uri="{FF2B5EF4-FFF2-40B4-BE49-F238E27FC236}">
                <a16:creationId xmlns:a16="http://schemas.microsoft.com/office/drawing/2014/main" id="{00284C19-6364-4C38-9A7A-5B76001465AD}"/>
              </a:ext>
            </a:extLst>
          </p:cNvPr>
          <p:cNvSpPr/>
          <p:nvPr/>
        </p:nvSpPr>
        <p:spPr>
          <a:xfrm>
            <a:off x="2299883" y="4227976"/>
            <a:ext cx="4465320" cy="8862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i="1" dirty="0"/>
              <a:t>C</a:t>
            </a:r>
            <a:r>
              <a:rPr lang="es-CO" sz="3200" b="1" i="1" dirty="0" smtClean="0"/>
              <a:t>ompromiso </a:t>
            </a:r>
            <a:r>
              <a:rPr lang="es-CO" sz="3200" b="1" i="1" dirty="0"/>
              <a:t>social </a:t>
            </a:r>
            <a:endParaRPr lang="es-CO" sz="3200" dirty="0"/>
          </a:p>
        </p:txBody>
      </p:sp>
      <p:sp>
        <p:nvSpPr>
          <p:cNvPr id="17" name="Flecha: pentágono 16">
            <a:extLst>
              <a:ext uri="{FF2B5EF4-FFF2-40B4-BE49-F238E27FC236}">
                <a16:creationId xmlns:a16="http://schemas.microsoft.com/office/drawing/2014/main" id="{36DBEC65-937F-44DB-BCBE-EDB53921AE0B}"/>
              </a:ext>
            </a:extLst>
          </p:cNvPr>
          <p:cNvSpPr/>
          <p:nvPr/>
        </p:nvSpPr>
        <p:spPr>
          <a:xfrm>
            <a:off x="4532543" y="5282411"/>
            <a:ext cx="3770141" cy="8862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i="1" dirty="0"/>
              <a:t>A</a:t>
            </a:r>
            <a:r>
              <a:rPr lang="es-CO" sz="3200" b="1" i="1" dirty="0" smtClean="0"/>
              <a:t>utonomía </a:t>
            </a:r>
            <a:endParaRPr lang="es-CO" sz="3200" dirty="0"/>
          </a:p>
        </p:txBody>
      </p:sp>
      <p:sp>
        <p:nvSpPr>
          <p:cNvPr id="3" name="Rectángulo 2"/>
          <p:cNvSpPr/>
          <p:nvPr/>
        </p:nvSpPr>
        <p:spPr>
          <a:xfrm>
            <a:off x="6774667" y="1001480"/>
            <a:ext cx="2218599" cy="3785652"/>
          </a:xfrm>
          <a:prstGeom prst="rect">
            <a:avLst/>
          </a:prstGeom>
        </p:spPr>
        <p:txBody>
          <a:bodyPr wrap="square">
            <a:spAutoFit/>
          </a:bodyPr>
          <a:lstStyle/>
          <a:p>
            <a:r>
              <a:rPr lang="es-ES" sz="2000" b="1" dirty="0">
                <a:solidFill>
                  <a:srgbClr val="C00000"/>
                </a:solidFill>
                <a:effectLst>
                  <a:outerShdw blurRad="38100" dist="38100" dir="2700000" algn="tl">
                    <a:srgbClr val="000000">
                      <a:alpha val="43137"/>
                    </a:srgbClr>
                  </a:outerShdw>
                </a:effectLst>
              </a:rPr>
              <a:t>V</a:t>
            </a:r>
            <a:r>
              <a:rPr lang="es-ES" b="1" dirty="0"/>
              <a:t>ALORES</a:t>
            </a:r>
          </a:p>
          <a:p>
            <a:r>
              <a:rPr lang="es-ES" b="1" dirty="0"/>
              <a:t>S</a:t>
            </a:r>
            <a:r>
              <a:rPr lang="es-ES" sz="2000" b="1" dirty="0">
                <a:solidFill>
                  <a:srgbClr val="C00000"/>
                </a:solidFill>
                <a:effectLst>
                  <a:outerShdw blurRad="38100" dist="38100" dir="2700000" algn="tl">
                    <a:srgbClr val="000000">
                      <a:alpha val="43137"/>
                    </a:srgbClr>
                  </a:outerShdw>
                </a:effectLst>
              </a:rPr>
              <a:t>O</a:t>
            </a:r>
            <a:r>
              <a:rPr lang="es-ES" b="1" dirty="0"/>
              <a:t>LIDARIDAD</a:t>
            </a:r>
          </a:p>
          <a:p>
            <a:r>
              <a:rPr lang="es-ES" b="1" dirty="0"/>
              <a:t>TO</a:t>
            </a:r>
            <a:r>
              <a:rPr lang="es-ES" sz="2000" b="1" dirty="0">
                <a:solidFill>
                  <a:srgbClr val="C00000"/>
                </a:solidFill>
                <a:effectLst>
                  <a:outerShdw blurRad="38100" dist="38100" dir="2700000" algn="tl">
                    <a:srgbClr val="000000">
                      <a:alpha val="43137"/>
                    </a:srgbClr>
                  </a:outerShdw>
                </a:effectLst>
              </a:rPr>
              <a:t>L</a:t>
            </a:r>
            <a:r>
              <a:rPr lang="es-ES" b="1" dirty="0"/>
              <a:t>ERANCIA</a:t>
            </a:r>
          </a:p>
          <a:p>
            <a:r>
              <a:rPr lang="es-ES" b="1" dirty="0"/>
              <a:t>ESC</a:t>
            </a:r>
            <a:r>
              <a:rPr lang="es-ES" sz="2000" b="1" dirty="0">
                <a:solidFill>
                  <a:srgbClr val="C00000"/>
                </a:solidFill>
                <a:effectLst>
                  <a:outerShdw blurRad="38100" dist="38100" dir="2700000" algn="tl">
                    <a:srgbClr val="000000">
                      <a:alpha val="43137"/>
                    </a:srgbClr>
                  </a:outerShdw>
                </a:effectLst>
              </a:rPr>
              <a:t>U</a:t>
            </a:r>
            <a:r>
              <a:rPr lang="es-ES" b="1" dirty="0"/>
              <a:t>CHA ACTIVA</a:t>
            </a:r>
          </a:p>
          <a:p>
            <a:r>
              <a:rPr lang="es-ES" b="1" dirty="0"/>
              <a:t>RESPO</a:t>
            </a:r>
            <a:r>
              <a:rPr lang="es-ES" sz="2000" b="1" dirty="0">
                <a:solidFill>
                  <a:srgbClr val="C00000"/>
                </a:solidFill>
                <a:effectLst>
                  <a:outerShdw blurRad="38100" dist="38100" dir="2700000" algn="tl">
                    <a:srgbClr val="000000">
                      <a:alpha val="43137"/>
                    </a:srgbClr>
                  </a:outerShdw>
                </a:effectLst>
              </a:rPr>
              <a:t>N</a:t>
            </a:r>
            <a:r>
              <a:rPr lang="es-ES" b="1" dirty="0"/>
              <a:t>SABILIDAD</a:t>
            </a:r>
          </a:p>
          <a:p>
            <a:r>
              <a:rPr lang="es-ES" b="1" dirty="0"/>
              <a:t>EMPA</a:t>
            </a:r>
            <a:r>
              <a:rPr lang="es-ES" sz="2000" b="1" dirty="0">
                <a:solidFill>
                  <a:srgbClr val="C00000"/>
                </a:solidFill>
                <a:effectLst>
                  <a:outerShdw blurRad="38100" dist="38100" dir="2700000" algn="tl">
                    <a:srgbClr val="000000">
                      <a:alpha val="43137"/>
                    </a:srgbClr>
                  </a:outerShdw>
                </a:effectLst>
              </a:rPr>
              <a:t>T</a:t>
            </a:r>
            <a:r>
              <a:rPr lang="es-ES" b="1" dirty="0"/>
              <a:t>ÍA</a:t>
            </a:r>
          </a:p>
          <a:p>
            <a:r>
              <a:rPr lang="es-ES" b="1" dirty="0"/>
              <a:t>P</a:t>
            </a:r>
            <a:r>
              <a:rPr lang="es-ES" sz="2000" b="1" dirty="0">
                <a:solidFill>
                  <a:srgbClr val="C00000"/>
                </a:solidFill>
                <a:effectLst>
                  <a:outerShdw blurRad="38100" dist="38100" dir="2700000" algn="tl">
                    <a:srgbClr val="000000">
                      <a:alpha val="43137"/>
                    </a:srgbClr>
                  </a:outerShdw>
                </a:effectLst>
              </a:rPr>
              <a:t>A</a:t>
            </a:r>
            <a:r>
              <a:rPr lang="es-ES" b="1" dirty="0"/>
              <a:t>SIÓN</a:t>
            </a:r>
          </a:p>
          <a:p>
            <a:r>
              <a:rPr lang="es-ES" sz="2000" b="1" dirty="0">
                <a:solidFill>
                  <a:srgbClr val="C00000"/>
                </a:solidFill>
                <a:effectLst>
                  <a:outerShdw blurRad="38100" dist="38100" dir="2700000" algn="tl">
                    <a:srgbClr val="000000">
                      <a:alpha val="43137"/>
                    </a:srgbClr>
                  </a:outerShdw>
                </a:effectLst>
              </a:rPr>
              <a:t>R</a:t>
            </a:r>
            <a:r>
              <a:rPr lang="es-ES" b="1" dirty="0"/>
              <a:t>ESPETO</a:t>
            </a:r>
          </a:p>
          <a:p>
            <a:r>
              <a:rPr lang="es-ES" b="1" dirty="0"/>
              <a:t>D</a:t>
            </a:r>
            <a:r>
              <a:rPr lang="es-ES" sz="2000" b="1" dirty="0">
                <a:solidFill>
                  <a:srgbClr val="C00000"/>
                </a:solidFill>
                <a:effectLst>
                  <a:outerShdw blurRad="38100" dist="38100" dir="2700000" algn="tl">
                    <a:srgbClr val="000000">
                      <a:alpha val="43137"/>
                    </a:srgbClr>
                  </a:outerShdw>
                </a:effectLst>
              </a:rPr>
              <a:t>I</a:t>
            </a:r>
            <a:r>
              <a:rPr lang="es-ES" b="1" dirty="0"/>
              <a:t>GNIDAD</a:t>
            </a:r>
          </a:p>
          <a:p>
            <a:r>
              <a:rPr lang="es-ES" b="1" dirty="0"/>
              <a:t>COL</a:t>
            </a:r>
            <a:r>
              <a:rPr lang="es-ES" sz="2000" b="1" dirty="0">
                <a:solidFill>
                  <a:srgbClr val="C00000"/>
                </a:solidFill>
                <a:effectLst>
                  <a:outerShdw blurRad="38100" dist="38100" dir="2700000" algn="tl">
                    <a:srgbClr val="000000">
                      <a:alpha val="43137"/>
                    </a:srgbClr>
                  </a:outerShdw>
                </a:effectLst>
              </a:rPr>
              <a:t>A</a:t>
            </a:r>
            <a:r>
              <a:rPr lang="es-ES" b="1" dirty="0"/>
              <a:t>BORACIÓN</a:t>
            </a:r>
          </a:p>
          <a:p>
            <a:r>
              <a:rPr lang="es-ES" b="1" dirty="0"/>
              <a:t>PRU</a:t>
            </a:r>
            <a:r>
              <a:rPr lang="es-ES" sz="2000" b="1" dirty="0">
                <a:solidFill>
                  <a:srgbClr val="C00000"/>
                </a:solidFill>
                <a:effectLst>
                  <a:outerShdw blurRad="38100" dist="38100" dir="2700000" algn="tl">
                    <a:srgbClr val="000000">
                      <a:alpha val="43137"/>
                    </a:srgbClr>
                  </a:outerShdw>
                </a:effectLst>
              </a:rPr>
              <a:t>D</a:t>
            </a:r>
            <a:r>
              <a:rPr lang="es-ES" b="1" dirty="0"/>
              <a:t>ENCIA</a:t>
            </a:r>
          </a:p>
          <a:p>
            <a:r>
              <a:rPr lang="es-ES" b="1" dirty="0"/>
              <a:t>COMPR</a:t>
            </a:r>
            <a:r>
              <a:rPr lang="es-ES" b="1" dirty="0">
                <a:solidFill>
                  <a:srgbClr val="C00000"/>
                </a:solidFill>
                <a:effectLst>
                  <a:outerShdw blurRad="38100" dist="38100" dir="2700000" algn="tl">
                    <a:srgbClr val="000000">
                      <a:alpha val="43137"/>
                    </a:srgbClr>
                  </a:outerShdw>
                </a:effectLst>
              </a:rPr>
              <a:t>O</a:t>
            </a:r>
            <a:r>
              <a:rPr lang="es-ES" b="1" dirty="0"/>
              <a:t>MIS</a:t>
            </a:r>
            <a:r>
              <a:rPr lang="es-ES" sz="2000" b="1" dirty="0">
                <a:solidFill>
                  <a:srgbClr val="C00000"/>
                </a:solidFill>
                <a:effectLst>
                  <a:outerShdw blurRad="38100" dist="38100" dir="2700000" algn="tl">
                    <a:srgbClr val="000000">
                      <a:alpha val="43137"/>
                    </a:srgbClr>
                  </a:outerShdw>
                </a:effectLst>
              </a:rPr>
              <a:t>O</a:t>
            </a:r>
            <a:endParaRPr lang="es-CO"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76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3697A8A-3EF7-4BAC-8C24-9A90A0E7A96E}"/>
              </a:ext>
            </a:extLst>
          </p:cNvPr>
          <p:cNvSpPr txBox="1">
            <a:spLocks/>
          </p:cNvSpPr>
          <p:nvPr/>
        </p:nvSpPr>
        <p:spPr>
          <a:xfrm>
            <a:off x="356382" y="658307"/>
            <a:ext cx="8126435" cy="505267"/>
          </a:xfrm>
          <a:prstGeom prst="rect">
            <a:avLst/>
          </a:prstGeom>
        </p:spPr>
        <p:txBody>
          <a:bodyPr vert="horz" wrap="square" lIns="0" tIns="12700" rIns="0" bIns="0" rtlCol="0">
            <a:spAutoFit/>
          </a:bodyPr>
          <a:lstStyle>
            <a:lvl1pPr>
              <a:defRPr sz="2000" b="0" i="0">
                <a:solidFill>
                  <a:srgbClr val="4E5B6E"/>
                </a:solidFill>
                <a:latin typeface="Times New Roman"/>
                <a:ea typeface="+mj-ea"/>
                <a:cs typeface="Times New Roman"/>
              </a:defRPr>
            </a:lvl1pPr>
          </a:lstStyle>
          <a:p>
            <a:pPr marL="12700">
              <a:spcBef>
                <a:spcPts val="100"/>
              </a:spcBef>
            </a:pPr>
            <a:r>
              <a:rPr lang="es-CO" sz="3200" b="1" kern="0" spc="-5" dirty="0">
                <a:solidFill>
                  <a:schemeClr val="tx1"/>
                </a:solidFill>
                <a:effectLst>
                  <a:outerShdw blurRad="38100" dist="38100" dir="2700000" algn="tl">
                    <a:srgbClr val="000000">
                      <a:alpha val="43137"/>
                    </a:srgbClr>
                  </a:outerShdw>
                </a:effectLst>
              </a:rPr>
              <a:t>OBJETIVOS DEL VOLUNTARIADO</a:t>
            </a:r>
            <a:endParaRPr lang="es-CO" sz="3200" b="1" kern="0" spc="-20" dirty="0">
              <a:solidFill>
                <a:schemeClr val="tx1"/>
              </a:solidFill>
              <a:effectLst>
                <a:outerShdw blurRad="38100" dist="38100" dir="2700000" algn="tl">
                  <a:srgbClr val="000000">
                    <a:alpha val="43137"/>
                  </a:srgbClr>
                </a:outerShdw>
              </a:effectLst>
            </a:endParaRPr>
          </a:p>
        </p:txBody>
      </p:sp>
      <p:sp>
        <p:nvSpPr>
          <p:cNvPr id="3" name="Rectángulo 2">
            <a:extLst>
              <a:ext uri="{FF2B5EF4-FFF2-40B4-BE49-F238E27FC236}">
                <a16:creationId xmlns:a16="http://schemas.microsoft.com/office/drawing/2014/main" id="{4A77CE1A-32AA-4ABC-A3D2-33524F3190A6}"/>
              </a:ext>
            </a:extLst>
          </p:cNvPr>
          <p:cNvSpPr/>
          <p:nvPr/>
        </p:nvSpPr>
        <p:spPr>
          <a:xfrm>
            <a:off x="356382" y="1323038"/>
            <a:ext cx="8506264" cy="2308324"/>
          </a:xfrm>
          <a:prstGeom prst="rect">
            <a:avLst/>
          </a:prstGeom>
        </p:spPr>
        <p:txBody>
          <a:bodyPr wrap="square">
            <a:spAutoFit/>
          </a:bodyPr>
          <a:lstStyle/>
          <a:p>
            <a:pPr algn="ctr"/>
            <a:r>
              <a:rPr lang="es-MX" sz="2400" dirty="0">
                <a:effectLst>
                  <a:outerShdw blurRad="38100" dist="38100" dir="2700000" algn="tl">
                    <a:srgbClr val="000000">
                      <a:alpha val="43137"/>
                    </a:srgbClr>
                  </a:outerShdw>
                </a:effectLst>
              </a:rPr>
              <a:t>Contribuir al bienestar de la comunidad y </a:t>
            </a:r>
            <a:r>
              <a:rPr lang="es-MX" sz="2400" dirty="0" smtClean="0">
                <a:effectLst>
                  <a:outerShdw blurRad="38100" dist="38100" dir="2700000" algn="tl">
                    <a:srgbClr val="000000">
                      <a:alpha val="43137"/>
                    </a:srgbClr>
                  </a:outerShdw>
                </a:effectLst>
              </a:rPr>
              <a:t>mejora de </a:t>
            </a:r>
            <a:r>
              <a:rPr lang="es-MX" sz="2400" dirty="0">
                <a:effectLst>
                  <a:outerShdw blurRad="38100" dist="38100" dir="2700000" algn="tl">
                    <a:srgbClr val="000000">
                      <a:alpha val="43137"/>
                    </a:srgbClr>
                  </a:outerShdw>
                </a:effectLst>
              </a:rPr>
              <a:t>la calidad de vida de las personas con riesgo de exclusión social, mediante un conjunto de actividades (programas, proyectos) de interés general, desarrolladas por  personas (voluntarias  físicas,  siempre  que  las  mismas  no  se  realicen  en  virtud  de  una relación laboral, funcionarial, mercantil o cualquier otra retribución).</a:t>
            </a:r>
            <a:endParaRPr lang="es-CO" sz="2400"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026ED3EA-B6C8-4618-B4A1-65C982E22C90}"/>
              </a:ext>
            </a:extLst>
          </p:cNvPr>
          <p:cNvSpPr/>
          <p:nvPr/>
        </p:nvSpPr>
        <p:spPr>
          <a:xfrm>
            <a:off x="356382" y="6159163"/>
            <a:ext cx="8581292" cy="606769"/>
          </a:xfrm>
          <a:prstGeom prst="rect">
            <a:avLst/>
          </a:prstGeom>
        </p:spPr>
        <p:txBody>
          <a:bodyPr wrap="square">
            <a:spAutoFit/>
          </a:bodyPr>
          <a:lstStyle/>
          <a:p>
            <a:pPr algn="ctr">
              <a:lnSpc>
                <a:spcPct val="107000"/>
              </a:lnSpc>
              <a:spcAft>
                <a:spcPts val="0"/>
              </a:spcAft>
            </a:pPr>
            <a:r>
              <a:rPr lang="es-CO" sz="1600" u="sng" dirty="0">
                <a:solidFill>
                  <a:srgbClr val="00B0F0"/>
                </a:solidFill>
                <a:latin typeface="FrizQuadrata BT"/>
                <a:ea typeface="Calibri" panose="020F0502020204030204" pitchFamily="34" charset="0"/>
                <a:cs typeface="Calibri" panose="020F0502020204030204" pitchFamily="34" charset="0"/>
              </a:rPr>
              <a:t>Aclaración:</a:t>
            </a:r>
            <a:r>
              <a:rPr lang="es-CO" sz="1600" dirty="0">
                <a:solidFill>
                  <a:srgbClr val="00B0F0"/>
                </a:solidFill>
                <a:latin typeface="FrizQuadrata BT"/>
                <a:ea typeface="Calibri" panose="020F0502020204030204" pitchFamily="34" charset="0"/>
                <a:cs typeface="Calibri" panose="020F0502020204030204" pitchFamily="34" charset="0"/>
              </a:rPr>
              <a:t> debe ser una actividad por fuera de los horarios laborales o académicas que no interrumpan la responsabilidad ya adquirida. </a:t>
            </a:r>
            <a:endParaRPr lang="es-CO" sz="1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7FA023A5-7638-4DEF-B519-7883B1EA58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885" y="3930168"/>
            <a:ext cx="4037428" cy="1932444"/>
          </a:xfrm>
          <a:prstGeom prst="rect">
            <a:avLst/>
          </a:prstGeom>
        </p:spPr>
      </p:pic>
    </p:spTree>
    <p:extLst>
      <p:ext uri="{BB962C8B-B14F-4D97-AF65-F5344CB8AC3E}">
        <p14:creationId xmlns:p14="http://schemas.microsoft.com/office/powerpoint/2010/main" val="3898793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8301" y="182243"/>
            <a:ext cx="8147049" cy="1076645"/>
          </a:xfrm>
        </p:spPr>
        <p:txBody>
          <a:bodyPr>
            <a:noAutofit/>
          </a:bodyPr>
          <a:lstStyle/>
          <a:p>
            <a:pPr marL="12700" algn="ctr">
              <a:spcBef>
                <a:spcPts val="100"/>
              </a:spcBef>
            </a:pPr>
            <a:r>
              <a:rPr lang="es-MX" b="1" kern="0" spc="-5" dirty="0">
                <a:solidFill>
                  <a:schemeClr val="tx1"/>
                </a:solidFill>
                <a:effectLst>
                  <a:outerShdw blurRad="38100" dist="38100" dir="2700000" algn="tl">
                    <a:srgbClr val="000000">
                      <a:alpha val="43137"/>
                    </a:srgbClr>
                  </a:outerShdw>
                </a:effectLst>
              </a:rPr>
              <a:t>LÍNEAS DE ACCIÓN DEL CENTRO DE VOLUNTARIADO </a:t>
            </a:r>
            <a:r>
              <a:rPr lang="es-MX" b="1" kern="0" spc="-5" dirty="0" smtClean="0">
                <a:solidFill>
                  <a:schemeClr val="tx1"/>
                </a:solidFill>
                <a:effectLst>
                  <a:outerShdw blurRad="38100" dist="38100" dir="2700000" algn="tl">
                    <a:srgbClr val="000000">
                      <a:alpha val="43137"/>
                    </a:srgbClr>
                  </a:outerShdw>
                </a:effectLst>
              </a:rPr>
              <a:t>SOCIAL Y FORMACIÓN PARA LA VIDA</a:t>
            </a:r>
            <a:endParaRPr lang="es-CO" b="1" kern="0" spc="-20" dirty="0">
              <a:solidFill>
                <a:schemeClr val="tx1"/>
              </a:solidFill>
              <a:effectLst>
                <a:outerShdw blurRad="38100" dist="38100" dir="2700000" algn="tl">
                  <a:srgbClr val="000000">
                    <a:alpha val="43137"/>
                  </a:srgbClr>
                </a:outerShdw>
              </a:effectLst>
            </a:endParaRPr>
          </a:p>
        </p:txBody>
      </p:sp>
      <p:graphicFrame>
        <p:nvGraphicFramePr>
          <p:cNvPr id="4" name="Marcador de contenido 4"/>
          <p:cNvGraphicFramePr>
            <a:graphicFrameLocks/>
          </p:cNvGraphicFramePr>
          <p:nvPr>
            <p:extLst>
              <p:ext uri="{D42A27DB-BD31-4B8C-83A1-F6EECF244321}">
                <p14:modId xmlns:p14="http://schemas.microsoft.com/office/powerpoint/2010/main" val="394565776"/>
              </p:ext>
            </p:extLst>
          </p:nvPr>
        </p:nvGraphicFramePr>
        <p:xfrm>
          <a:off x="539750" y="1084708"/>
          <a:ext cx="8147049" cy="5050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Flecha curvada hacia la derecha"/>
          <p:cNvSpPr/>
          <p:nvPr/>
        </p:nvSpPr>
        <p:spPr>
          <a:xfrm>
            <a:off x="393895" y="1140980"/>
            <a:ext cx="1491176" cy="4551066"/>
          </a:xfrm>
          <a:prstGeom prst="curvedRightArrow">
            <a:avLst>
              <a:gd name="adj1" fmla="val 36503"/>
              <a:gd name="adj2" fmla="val 78849"/>
              <a:gd name="adj3" fmla="val 38208"/>
            </a:avLst>
          </a:prstGeom>
          <a:solidFill>
            <a:schemeClr val="accent2">
              <a:lumMod val="60000"/>
              <a:lumOff val="4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sp>
        <p:nvSpPr>
          <p:cNvPr id="6" name="5 Flecha curvada hacia la derecha"/>
          <p:cNvSpPr/>
          <p:nvPr/>
        </p:nvSpPr>
        <p:spPr>
          <a:xfrm rot="10800000">
            <a:off x="7355058" y="923099"/>
            <a:ext cx="1491176" cy="4768947"/>
          </a:xfrm>
          <a:prstGeom prst="curvedRightArrow">
            <a:avLst>
              <a:gd name="adj1" fmla="val 36503"/>
              <a:gd name="adj2" fmla="val 78849"/>
              <a:gd name="adj3" fmla="val 38208"/>
            </a:avLst>
          </a:prstGeom>
          <a:solidFill>
            <a:schemeClr val="accent3">
              <a:lumMod val="60000"/>
              <a:lumOff val="40000"/>
            </a:schemeClr>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solidFill>
                <a:schemeClr val="tx1"/>
              </a:solidFill>
            </a:endParaRPr>
          </a:p>
        </p:txBody>
      </p:sp>
      <p:sp>
        <p:nvSpPr>
          <p:cNvPr id="7" name="6 CuadroTexto"/>
          <p:cNvSpPr txBox="1"/>
          <p:nvPr/>
        </p:nvSpPr>
        <p:spPr>
          <a:xfrm>
            <a:off x="998806" y="1852965"/>
            <a:ext cx="677108" cy="2707578"/>
          </a:xfrm>
          <a:prstGeom prst="rect">
            <a:avLst/>
          </a:prstGeom>
          <a:noFill/>
        </p:spPr>
        <p:txBody>
          <a:bodyPr vert="vert270" wrap="square" rtlCol="0">
            <a:spAutoFit/>
          </a:bodyPr>
          <a:lstStyle/>
          <a:p>
            <a:pPr algn="ctr"/>
            <a:r>
              <a:rPr lang="es-CO" sz="1600" b="1" dirty="0"/>
              <a:t>COMPONENTE 1: FORMACIÓN PARA LA VIDA</a:t>
            </a:r>
          </a:p>
        </p:txBody>
      </p:sp>
      <p:sp>
        <p:nvSpPr>
          <p:cNvPr id="8" name="7 CuadroTexto"/>
          <p:cNvSpPr txBox="1"/>
          <p:nvPr/>
        </p:nvSpPr>
        <p:spPr>
          <a:xfrm rot="10800000">
            <a:off x="7636412" y="2160110"/>
            <a:ext cx="677108" cy="2707578"/>
          </a:xfrm>
          <a:prstGeom prst="rect">
            <a:avLst/>
          </a:prstGeom>
          <a:noFill/>
        </p:spPr>
        <p:txBody>
          <a:bodyPr vert="vert270" wrap="square" rtlCol="0">
            <a:spAutoFit/>
          </a:bodyPr>
          <a:lstStyle/>
          <a:p>
            <a:pPr algn="ctr"/>
            <a:r>
              <a:rPr lang="es-CO" sz="1600" b="1" dirty="0"/>
              <a:t>COMPONENTE 2: PROYECCIÓN SOCIAL- ACADEMICO </a:t>
            </a:r>
            <a:r>
              <a:rPr lang="es-CO" sz="1600" b="1" dirty="0" smtClean="0"/>
              <a:t>JDC</a:t>
            </a:r>
            <a:endParaRPr lang="es-CO" sz="1600" b="1" dirty="0"/>
          </a:p>
        </p:txBody>
      </p:sp>
      <p:sp>
        <p:nvSpPr>
          <p:cNvPr id="9" name="8 CuadroTexto"/>
          <p:cNvSpPr txBox="1"/>
          <p:nvPr/>
        </p:nvSpPr>
        <p:spPr>
          <a:xfrm>
            <a:off x="4079631" y="3005118"/>
            <a:ext cx="1209821" cy="1015663"/>
          </a:xfrm>
          <a:prstGeom prst="rect">
            <a:avLst/>
          </a:prstGeom>
          <a:noFill/>
        </p:spPr>
        <p:txBody>
          <a:bodyPr wrap="square" rtlCol="0">
            <a:spAutoFit/>
          </a:bodyPr>
          <a:lstStyle/>
          <a:p>
            <a:pPr algn="ctr"/>
            <a:r>
              <a:rPr lang="es-CO" sz="2000" b="1" dirty="0"/>
              <a:t>LÍNEAS DE TRABAJO</a:t>
            </a:r>
          </a:p>
        </p:txBody>
      </p:sp>
      <p:sp>
        <p:nvSpPr>
          <p:cNvPr id="10" name="1 Título"/>
          <p:cNvSpPr txBox="1">
            <a:spLocks/>
          </p:cNvSpPr>
          <p:nvPr/>
        </p:nvSpPr>
        <p:spPr>
          <a:xfrm>
            <a:off x="368300" y="6160337"/>
            <a:ext cx="8147049" cy="58888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000" b="0" i="0" kern="1200">
                <a:solidFill>
                  <a:srgbClr val="4E5B6E"/>
                </a:solidFill>
                <a:latin typeface="Times New Roman"/>
                <a:ea typeface="+mj-ea"/>
                <a:cs typeface="Times New Roman"/>
              </a:defRPr>
            </a:lvl1pPr>
          </a:lstStyle>
          <a:p>
            <a:pPr marL="12700" algn="ctr">
              <a:spcBef>
                <a:spcPts val="100"/>
              </a:spcBef>
            </a:pPr>
            <a:r>
              <a:rPr lang="es-MX" sz="2400" b="1" i="1" kern="0" spc="-5" dirty="0">
                <a:solidFill>
                  <a:schemeClr val="accent1">
                    <a:lumMod val="75000"/>
                  </a:schemeClr>
                </a:solidFill>
                <a:effectLst>
                  <a:outerShdw blurRad="38100" dist="38100" dir="2700000" algn="tl">
                    <a:srgbClr val="000000">
                      <a:alpha val="43137"/>
                    </a:srgbClr>
                  </a:outerShdw>
                </a:effectLst>
              </a:rPr>
              <a:t>BUENAS PRÁCTICAS EDUCATIVAS</a:t>
            </a:r>
            <a:endParaRPr lang="es-CO" sz="2400" b="1" i="1" kern="0" spc="-2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124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2">
            <a:extLst>
              <a:ext uri="{FF2B5EF4-FFF2-40B4-BE49-F238E27FC236}">
                <a16:creationId xmlns:a16="http://schemas.microsoft.com/office/drawing/2014/main" id="{19EF55FD-EE65-4EE5-8150-5C480C187B05}"/>
              </a:ext>
            </a:extLst>
          </p:cNvPr>
          <p:cNvSpPr txBox="1"/>
          <p:nvPr/>
        </p:nvSpPr>
        <p:spPr>
          <a:xfrm>
            <a:off x="323531" y="77311"/>
            <a:ext cx="3643557" cy="627736"/>
          </a:xfrm>
          <a:prstGeom prst="rect">
            <a:avLst/>
          </a:prstGeom>
        </p:spPr>
        <p:txBody>
          <a:bodyPr vert="horz" wrap="square" lIns="0" tIns="12065" rIns="0" bIns="0" rtlCol="0">
            <a:spAutoFit/>
          </a:bodyPr>
          <a:lstStyle/>
          <a:p>
            <a:pPr marL="12700">
              <a:lnSpc>
                <a:spcPct val="100000"/>
              </a:lnSpc>
              <a:spcBef>
                <a:spcPts val="95"/>
              </a:spcBef>
            </a:pPr>
            <a:r>
              <a:rPr lang="es-MX" sz="4000" spc="-15" dirty="0" smtClean="0">
                <a:solidFill>
                  <a:srgbClr val="252525"/>
                </a:solidFill>
                <a:latin typeface="Impact"/>
                <a:cs typeface="Impact"/>
              </a:rPr>
              <a:t>VOLUNTARIO</a:t>
            </a:r>
            <a:endParaRPr sz="4000" dirty="0">
              <a:latin typeface="Impact"/>
              <a:cs typeface="Impact"/>
            </a:endParaRPr>
          </a:p>
        </p:txBody>
      </p:sp>
      <p:pic>
        <p:nvPicPr>
          <p:cNvPr id="67" name="Picture 4">
            <a:extLst>
              <a:ext uri="{FF2B5EF4-FFF2-40B4-BE49-F238E27FC236}">
                <a16:creationId xmlns:a16="http://schemas.microsoft.com/office/drawing/2014/main" id="{FDB632D3-0A19-4EB2-AE0F-D7FB8370B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028" y="2063879"/>
            <a:ext cx="5854150" cy="389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ángulo 64">
            <a:extLst>
              <a:ext uri="{FF2B5EF4-FFF2-40B4-BE49-F238E27FC236}">
                <a16:creationId xmlns:a16="http://schemas.microsoft.com/office/drawing/2014/main" id="{028BDC46-3DDD-4035-995D-4413F14E7D3F}"/>
              </a:ext>
            </a:extLst>
          </p:cNvPr>
          <p:cNvSpPr/>
          <p:nvPr/>
        </p:nvSpPr>
        <p:spPr>
          <a:xfrm>
            <a:off x="661737" y="705047"/>
            <a:ext cx="8158732" cy="1200329"/>
          </a:xfrm>
          <a:prstGeom prst="rect">
            <a:avLst/>
          </a:prstGeom>
        </p:spPr>
        <p:txBody>
          <a:bodyPr wrap="square">
            <a:spAutoFit/>
          </a:bodyPr>
          <a:lstStyle/>
          <a:p>
            <a:pPr algn="ctr"/>
            <a:r>
              <a:rPr lang="es-CO" dirty="0">
                <a:solidFill>
                  <a:schemeClr val="accent1">
                    <a:lumMod val="75000"/>
                  </a:schemeClr>
                </a:solidFill>
                <a:effectLst>
                  <a:outerShdw blurRad="38100" dist="38100" dir="2700000" algn="tl">
                    <a:srgbClr val="000000">
                      <a:alpha val="43137"/>
                    </a:srgbClr>
                  </a:outerShdw>
                </a:effectLst>
                <a:latin typeface="FrizQuadrata BT"/>
                <a:ea typeface="Calibri" panose="020F0502020204030204" pitchFamily="34" charset="0"/>
                <a:cs typeface="Calibri" panose="020F0502020204030204" pitchFamily="34" charset="0"/>
              </a:rPr>
              <a:t>Es toda persona natural que libre y responsablemente, sin recibir remuneración de carácter laboral, ofrece tiempo, trabajo y talento para la construcción del bien común en forma individual o </a:t>
            </a:r>
            <a:r>
              <a:rPr lang="es-CO" dirty="0" smtClean="0">
                <a:solidFill>
                  <a:schemeClr val="accent1">
                    <a:lumMod val="75000"/>
                  </a:schemeClr>
                </a:solidFill>
                <a:effectLst>
                  <a:outerShdw blurRad="38100" dist="38100" dir="2700000" algn="tl">
                    <a:srgbClr val="000000">
                      <a:alpha val="43137"/>
                    </a:srgbClr>
                  </a:outerShdw>
                </a:effectLst>
                <a:latin typeface="FrizQuadrata BT"/>
                <a:ea typeface="Calibri" panose="020F0502020204030204" pitchFamily="34" charset="0"/>
                <a:cs typeface="Calibri" panose="020F0502020204030204" pitchFamily="34" charset="0"/>
              </a:rPr>
              <a:t>colectiva, en </a:t>
            </a:r>
            <a:r>
              <a:rPr lang="es-CO" dirty="0">
                <a:solidFill>
                  <a:schemeClr val="accent1">
                    <a:lumMod val="75000"/>
                  </a:schemeClr>
                </a:solidFill>
                <a:effectLst>
                  <a:outerShdw blurRad="38100" dist="38100" dir="2700000" algn="tl">
                    <a:srgbClr val="000000">
                      <a:alpha val="43137"/>
                    </a:srgbClr>
                  </a:outerShdw>
                </a:effectLst>
                <a:latin typeface="FrizQuadrata BT"/>
                <a:ea typeface="Calibri" panose="020F0502020204030204" pitchFamily="34" charset="0"/>
                <a:cs typeface="Calibri" panose="020F0502020204030204" pitchFamily="34" charset="0"/>
              </a:rPr>
              <a:t>organizaciones públicas o privadas o fuera de </a:t>
            </a:r>
            <a:r>
              <a:rPr lang="es-CO" dirty="0" smtClean="0">
                <a:solidFill>
                  <a:schemeClr val="accent1">
                    <a:lumMod val="75000"/>
                  </a:schemeClr>
                </a:solidFill>
                <a:effectLst>
                  <a:outerShdw blurRad="38100" dist="38100" dir="2700000" algn="tl">
                    <a:srgbClr val="000000">
                      <a:alpha val="43137"/>
                    </a:srgbClr>
                  </a:outerShdw>
                </a:effectLst>
                <a:latin typeface="FrizQuadrata BT"/>
                <a:ea typeface="Calibri" panose="020F0502020204030204" pitchFamily="34" charset="0"/>
                <a:cs typeface="Calibri" panose="020F0502020204030204" pitchFamily="34" charset="0"/>
              </a:rPr>
              <a:t>ellas</a:t>
            </a:r>
            <a:r>
              <a:rPr lang="es-CO" dirty="0" smtClean="0">
                <a:solidFill>
                  <a:schemeClr val="accent1">
                    <a:lumMod val="75000"/>
                  </a:schemeClr>
                </a:solidFill>
                <a:effectLst>
                  <a:outerShdw blurRad="38100" dist="38100" dir="2700000" algn="tl">
                    <a:srgbClr val="000000">
                      <a:alpha val="43137"/>
                    </a:srgbClr>
                  </a:outerShdw>
                </a:effectLst>
                <a:latin typeface="FrizQuadrata BT"/>
                <a:ea typeface="Calibri" panose="020F0502020204030204" pitchFamily="34" charset="0"/>
                <a:cs typeface="Calibri" panose="020F0502020204030204" pitchFamily="34" charset="0"/>
              </a:rPr>
              <a:t>. (Ley 720 de 2001)</a:t>
            </a:r>
            <a:endParaRPr lang="es-CO"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checkerboard(across)">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4016ADD-731B-48C6-BEC8-5B3F0277EAA5}"/>
              </a:ext>
            </a:extLst>
          </p:cNvPr>
          <p:cNvSpPr txBox="1"/>
          <p:nvPr/>
        </p:nvSpPr>
        <p:spPr>
          <a:xfrm>
            <a:off x="628650" y="681037"/>
            <a:ext cx="7886700" cy="627736"/>
          </a:xfrm>
          <a:prstGeom prst="rect">
            <a:avLst/>
          </a:prstGeom>
        </p:spPr>
        <p:txBody>
          <a:bodyPr vert="horz" wrap="square" lIns="0" tIns="12065" rIns="0" bIns="0" rtlCol="0">
            <a:spAutoFit/>
          </a:bodyPr>
          <a:lstStyle/>
          <a:p>
            <a:pPr marL="12700">
              <a:lnSpc>
                <a:spcPct val="100000"/>
              </a:lnSpc>
              <a:spcBef>
                <a:spcPts val="95"/>
              </a:spcBef>
            </a:pPr>
            <a:r>
              <a:rPr lang="es-MX" sz="4000" spc="-15" dirty="0">
                <a:solidFill>
                  <a:srgbClr val="252525"/>
                </a:solidFill>
                <a:latin typeface="Impact"/>
                <a:cs typeface="Impact"/>
              </a:rPr>
              <a:t>DEBERES Y DERECHOS DEL VOLUNTARIO</a:t>
            </a:r>
            <a:endParaRPr sz="4000" dirty="0">
              <a:latin typeface="Impact"/>
              <a:cs typeface="Impact"/>
            </a:endParaRPr>
          </a:p>
        </p:txBody>
      </p:sp>
      <p:pic>
        <p:nvPicPr>
          <p:cNvPr id="2052" name="Picture 4" descr="Yo Voluntario - Home | Facebook">
            <a:extLst>
              <a:ext uri="{FF2B5EF4-FFF2-40B4-BE49-F238E27FC236}">
                <a16:creationId xmlns:a16="http://schemas.microsoft.com/office/drawing/2014/main" id="{C8422745-6738-40AB-B941-F6D4F8429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363" y="1616245"/>
            <a:ext cx="3237987" cy="323798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7F664248-A8BC-4136-8747-E2DB95398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04" y="1616245"/>
            <a:ext cx="3845238" cy="1812755"/>
          </a:xfrm>
          <a:prstGeom prst="rect">
            <a:avLst/>
          </a:prstGeom>
        </p:spPr>
      </p:pic>
      <p:sp>
        <p:nvSpPr>
          <p:cNvPr id="11" name="Rectángulo 10">
            <a:extLst>
              <a:ext uri="{FF2B5EF4-FFF2-40B4-BE49-F238E27FC236}">
                <a16:creationId xmlns:a16="http://schemas.microsoft.com/office/drawing/2014/main" id="{C4768AC4-51DC-4C79-9A68-5A22DB4231FE}"/>
              </a:ext>
            </a:extLst>
          </p:cNvPr>
          <p:cNvSpPr/>
          <p:nvPr/>
        </p:nvSpPr>
        <p:spPr>
          <a:xfrm>
            <a:off x="417523" y="3618128"/>
            <a:ext cx="4572000" cy="923330"/>
          </a:xfrm>
          <a:prstGeom prst="rect">
            <a:avLst/>
          </a:prstGeom>
        </p:spPr>
        <p:txBody>
          <a:bodyPr>
            <a:spAutoFit/>
          </a:bodyPr>
          <a:lstStyle/>
          <a:p>
            <a:r>
              <a:rPr lang="es-CO" dirty="0">
                <a:latin typeface="FrizQuadrata BT"/>
                <a:ea typeface="Calibri" panose="020F0502020204030204" pitchFamily="34" charset="0"/>
                <a:cs typeface="Calibri" panose="020F0502020204030204" pitchFamily="34" charset="0"/>
              </a:rPr>
              <a:t>Respetar la dignidad y el valor absoluto de la persona, prestando su servicio con humildad y amor hacia el otro.</a:t>
            </a:r>
            <a:endParaRPr lang="es-CO" dirty="0"/>
          </a:p>
        </p:txBody>
      </p:sp>
      <p:sp>
        <p:nvSpPr>
          <p:cNvPr id="12" name="Rectángulo 11">
            <a:extLst>
              <a:ext uri="{FF2B5EF4-FFF2-40B4-BE49-F238E27FC236}">
                <a16:creationId xmlns:a16="http://schemas.microsoft.com/office/drawing/2014/main" id="{1E33B156-AD64-4B00-86DB-98E8F07E6B18}"/>
              </a:ext>
            </a:extLst>
          </p:cNvPr>
          <p:cNvSpPr/>
          <p:nvPr/>
        </p:nvSpPr>
        <p:spPr>
          <a:xfrm>
            <a:off x="3805199" y="4677345"/>
            <a:ext cx="4710151" cy="1200329"/>
          </a:xfrm>
          <a:prstGeom prst="rect">
            <a:avLst/>
          </a:prstGeom>
        </p:spPr>
        <p:txBody>
          <a:bodyPr wrap="square">
            <a:spAutoFit/>
          </a:bodyPr>
          <a:lstStyle/>
          <a:p>
            <a:r>
              <a:rPr lang="es-CO" dirty="0">
                <a:latin typeface="FrizQuadrata BT"/>
                <a:ea typeface="Calibri" panose="020F0502020204030204" pitchFamily="34" charset="0"/>
                <a:cs typeface="Calibri" panose="020F0502020204030204" pitchFamily="34" charset="0"/>
              </a:rPr>
              <a:t>Realizar su aportación de trabajo personal de acuerdo con sus aptitudes y </a:t>
            </a:r>
            <a:r>
              <a:rPr lang="es-CO" dirty="0" smtClean="0">
                <a:latin typeface="FrizQuadrata BT"/>
                <a:ea typeface="Calibri" panose="020F0502020204030204" pitchFamily="34" charset="0"/>
                <a:cs typeface="Calibri" panose="020F0502020204030204" pitchFamily="34" charset="0"/>
              </a:rPr>
              <a:t>posibilidades </a:t>
            </a:r>
            <a:r>
              <a:rPr lang="es-CO" dirty="0">
                <a:latin typeface="FrizQuadrata BT"/>
                <a:ea typeface="Calibri" panose="020F0502020204030204" pitchFamily="34" charset="0"/>
                <a:cs typeface="Calibri" panose="020F0502020204030204" pitchFamily="34" charset="0"/>
              </a:rPr>
              <a:t>siguiendo la metodología, el estilo y los programas liderados por la </a:t>
            </a:r>
            <a:r>
              <a:rPr lang="es-CO" dirty="0" smtClean="0">
                <a:latin typeface="FrizQuadrata BT"/>
                <a:ea typeface="Calibri" panose="020F0502020204030204" pitchFamily="34" charset="0"/>
                <a:cs typeface="Calibri" panose="020F0502020204030204" pitchFamily="34" charset="0"/>
              </a:rPr>
              <a:t>Juan.</a:t>
            </a:r>
            <a:endParaRPr lang="es-CO" dirty="0"/>
          </a:p>
        </p:txBody>
      </p:sp>
    </p:spTree>
    <p:extLst>
      <p:ext uri="{BB962C8B-B14F-4D97-AF65-F5344CB8AC3E}">
        <p14:creationId xmlns:p14="http://schemas.microsoft.com/office/powerpoint/2010/main" val="18897050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1320</Words>
  <Application>Microsoft Office PowerPoint</Application>
  <PresentationFormat>Presentación en pantalla (4:3)</PresentationFormat>
  <Paragraphs>124</Paragraphs>
  <Slides>22</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22</vt:i4>
      </vt:variant>
    </vt:vector>
  </HeadingPairs>
  <TitlesOfParts>
    <vt:vector size="32" baseType="lpstr">
      <vt:lpstr>Arial</vt:lpstr>
      <vt:lpstr>Brush Script MT</vt:lpstr>
      <vt:lpstr>Calibri</vt:lpstr>
      <vt:lpstr>Calibri Light</vt:lpstr>
      <vt:lpstr>FritzQuadrata</vt:lpstr>
      <vt:lpstr>FritzQuadrata bold</vt:lpstr>
      <vt:lpstr>FrizQuadrata BT</vt:lpstr>
      <vt:lpstr>Impact</vt:lpstr>
      <vt:lpstr>Times New Roman</vt:lpstr>
      <vt:lpstr>Tema de Office</vt:lpstr>
      <vt:lpstr>Presentación de PowerPoint</vt:lpstr>
      <vt:lpstr>Llegó a la Juan el Voluntariado con Propósito  Proyecto Centro de Voluntariado Social y Formación para la Vida</vt:lpstr>
      <vt:lpstr>Presentación de PowerPoint</vt:lpstr>
      <vt:lpstr>Presentación de PowerPoint</vt:lpstr>
      <vt:lpstr>Presentación de PowerPoint</vt:lpstr>
      <vt:lpstr>Presentación de PowerPoint</vt:lpstr>
      <vt:lpstr>LÍNEAS DE ACCIÓN DEL CENTRO DE VOLUNTARIADO SOCIAL Y FORMACIÓN PARA LA VIDA</vt:lpstr>
      <vt:lpstr>Presentación de PowerPoint</vt:lpstr>
      <vt:lpstr>Presentación de PowerPoint</vt:lpstr>
      <vt:lpstr>Presentación de PowerPoint</vt:lpstr>
      <vt:lpstr>Presentación de PowerPoint</vt:lpstr>
      <vt:lpstr>Presentación de PowerPoint</vt:lpstr>
      <vt:lpstr>FALTAS</vt:lpstr>
      <vt:lpstr>¿Qué es el código ético de los voluntarios?</vt:lpstr>
      <vt:lpstr>¿QUÉ APORTA EL SER VOLUNTARIO?</vt:lpstr>
      <vt:lpstr>Ronda de preguntas</vt:lpstr>
      <vt:lpstr>Presentación de PowerPoint</vt:lpstr>
      <vt:lpstr>Presentación de PowerPoint</vt:lpstr>
      <vt:lpstr>Bibliografía</vt:lpstr>
      <vt:lpstr>Presentación de PowerPoint</vt:lpstr>
      <vt:lpstr>Presentación de PowerPoint</vt:lpstr>
      <vt:lpstr>¿ENTONCES? Hay que tener en cuenta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Fahian Pardo</dc:creator>
  <cp:lastModifiedBy>Yaniana Castro Rativa</cp:lastModifiedBy>
  <cp:revision>74</cp:revision>
  <dcterms:created xsi:type="dcterms:W3CDTF">2021-02-02T02:28:12Z</dcterms:created>
  <dcterms:modified xsi:type="dcterms:W3CDTF">2022-09-21T20:10:27Z</dcterms:modified>
</cp:coreProperties>
</file>